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24" r:id="rId2"/>
  </p:sldMasterIdLst>
  <p:notesMasterIdLst>
    <p:notesMasterId r:id="rId17"/>
  </p:notesMasterIdLst>
  <p:handoutMasterIdLst>
    <p:handoutMasterId r:id="rId18"/>
  </p:handoutMasterIdLst>
  <p:sldIdLst>
    <p:sldId id="264" r:id="rId3"/>
    <p:sldId id="276" r:id="rId4"/>
    <p:sldId id="279" r:id="rId5"/>
    <p:sldId id="281" r:id="rId6"/>
    <p:sldId id="283" r:id="rId7"/>
    <p:sldId id="266" r:id="rId8"/>
    <p:sldId id="289" r:id="rId9"/>
    <p:sldId id="282" r:id="rId10"/>
    <p:sldId id="280" r:id="rId11"/>
    <p:sldId id="286" r:id="rId12"/>
    <p:sldId id="287" r:id="rId13"/>
    <p:sldId id="288" r:id="rId14"/>
    <p:sldId id="269" r:id="rId15"/>
    <p:sldId id="290" r:id="rId16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orient="horz" pos="945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192">
          <p15:clr>
            <a:srgbClr val="A4A3A4"/>
          </p15:clr>
        </p15:guide>
        <p15:guide id="5" orient="horz" pos="1072">
          <p15:clr>
            <a:srgbClr val="A4A3A4"/>
          </p15:clr>
        </p15:guide>
        <p15:guide id="6" pos="3839">
          <p15:clr>
            <a:srgbClr val="A4A3A4"/>
          </p15:clr>
        </p15:guide>
        <p15:guide id="7" pos="704">
          <p15:clr>
            <a:srgbClr val="A4A3A4"/>
          </p15:clr>
        </p15:guide>
        <p15:guide id="8" pos="7102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-798" y="-96"/>
      </p:cViewPr>
      <p:guideLst>
        <p:guide orient="horz" pos="2160"/>
        <p:guide orient="horz" pos="945"/>
        <p:guide orient="horz" pos="3888"/>
        <p:guide orient="horz" pos="192"/>
        <p:guide orient="horz" pos="1072"/>
        <p:guide pos="3839"/>
        <p:guide pos="704"/>
        <p:guide pos="710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3072" y="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ru-RU">
                <a:solidFill>
                  <a:schemeClr val="tx2"/>
                </a:solidFill>
              </a:rPr>
              <a:pPr/>
              <a:t>19.07.2022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pPr/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ru-RU"/>
              <a:pPr/>
              <a:t>19.07.2022</a:t>
            </a:fld>
            <a:endParaRPr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Образец текста</a:t>
            </a:r>
          </a:p>
          <a:p>
            <a:pPr lvl="1"/>
            <a:r>
              <a:rPr/>
              <a:t>Второй уровень</a:t>
            </a:r>
          </a:p>
          <a:p>
            <a:pPr lvl="2"/>
            <a:r>
              <a:rPr/>
              <a:t>Третий уровень</a:t>
            </a:r>
          </a:p>
          <a:p>
            <a:pPr lvl="3"/>
            <a:r>
              <a:rPr/>
              <a:t>Четвертый уровень</a:t>
            </a:r>
          </a:p>
          <a:p>
            <a:pPr lvl="4"/>
            <a:r>
              <a:rPr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12198275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162" y="1752602"/>
            <a:ext cx="10360501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162" y="3611607"/>
            <a:ext cx="10360501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5018" y="4953000"/>
            <a:ext cx="12193844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699CB88-5E1A-4FAC-892A-60949ACB1F6F}" type="datetimeFigureOut">
              <a:rPr lang="en-US" smtClean="0"/>
              <a:pPr/>
              <a:t>7/19/2022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5A30F4-0B4E-4E4B-BC36-C30CD13F4E17}" type="datetimeFigureOut">
              <a:rPr lang="ru-RU" noProof="0" smtClean="0"/>
              <a:pPr/>
              <a:t>19.07.2022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60BA0E-20D0-4E7C-B286-26C960A6788F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917" y="1059712"/>
            <a:ext cx="10360501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28922" y="2931712"/>
            <a:ext cx="6094413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7/19/2022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Нашивка 6"/>
          <p:cNvSpPr/>
          <p:nvPr/>
        </p:nvSpPr>
        <p:spPr>
          <a:xfrm>
            <a:off x="4847644" y="3005472"/>
            <a:ext cx="243777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4599154" y="3005472"/>
            <a:ext cx="243777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441" y="1481329"/>
            <a:ext cx="538339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5986" y="1481329"/>
            <a:ext cx="538339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204D1-F9BD-4643-8480-6EA41EB484F1}" type="datetimeFigureOut">
              <a:rPr lang="ru-RU" noProof="0" smtClean="0"/>
              <a:pPr/>
              <a:t>19.07.2022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37DED6-D4C7-42EE-AB49-D2E39E64FDE4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441" y="273050"/>
            <a:ext cx="10969943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441" y="5410200"/>
            <a:ext cx="5385514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1756" y="5410200"/>
            <a:ext cx="5387630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441" y="1444295"/>
            <a:ext cx="5385514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1754" y="1444295"/>
            <a:ext cx="5387630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204D1-F9BD-4643-8480-6EA41EB484F1}" type="datetimeFigureOut">
              <a:rPr lang="ru-RU" noProof="0" smtClean="0"/>
              <a:pPr/>
              <a:t>19.07.2022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37DED6-D4C7-42EE-AB49-D2E39E64FDE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204D1-F9BD-4643-8480-6EA41EB484F1}" type="datetimeFigureOut">
              <a:rPr lang="ru-RU" noProof="0" smtClean="0"/>
              <a:pPr/>
              <a:t>19.07.2022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37DED6-D4C7-42EE-AB49-D2E39E64FDE4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204D1-F9BD-4643-8480-6EA41EB484F1}" type="datetimeFigureOut">
              <a:rPr lang="ru-RU" noProof="0" smtClean="0"/>
              <a:pPr/>
              <a:t>19.07.2022</a:t>
            </a:fld>
            <a:endParaRPr lang="ru-RU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37DED6-D4C7-42EE-AB49-D2E39E64FDE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8883" y="4876800"/>
            <a:ext cx="9973103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1265" y="5355102"/>
            <a:ext cx="529807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218882" y="274320"/>
            <a:ext cx="9970459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967040" y="6407944"/>
            <a:ext cx="2559653" cy="365760"/>
          </a:xfrm>
        </p:spPr>
        <p:txBody>
          <a:bodyPr/>
          <a:lstStyle>
            <a:extLst/>
          </a:lstStyle>
          <a:p>
            <a:fld id="{126BF754-515F-40B9-8D24-D54D5825B3D0}" type="datetimeFigureOut">
              <a:rPr lang="ru-RU" noProof="0" smtClean="0"/>
              <a:pPr/>
              <a:t>19.07.2022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FBB78A-01B4-41F2-96B0-677A4A282832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246" y="5443402"/>
            <a:ext cx="9547913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721" y="189968"/>
            <a:ext cx="11579384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26BF754-515F-40B9-8D24-D54D5825B3D0}" type="datetimeFigureOut">
              <a:rPr lang="ru-RU" noProof="0" smtClean="0"/>
              <a:pPr/>
              <a:t>19.07.2022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838576" y="6407945"/>
            <a:ext cx="313342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DFBB78A-01B4-41F2-96B0-677A4A282832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720" y="4865122"/>
            <a:ext cx="10764439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65524" y="5944936"/>
            <a:ext cx="6585783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47455" y="5939011"/>
            <a:ext cx="4919320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8054" y="5791253"/>
            <a:ext cx="4535237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2312" y="5787739"/>
            <a:ext cx="4539496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11549141" y="4988440"/>
            <a:ext cx="243777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11300651" y="4988440"/>
            <a:ext cx="243777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441" y="1481330"/>
            <a:ext cx="10969943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ECB6C2-1084-4AED-A74A-DF028B0094EA}" type="datetimeFigureOut">
              <a:rPr lang="ru-RU" noProof="0" smtClean="0"/>
              <a:pPr/>
              <a:t>19.07.2022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1C5AD9-787D-40FA-8A4D-16A055B9AF81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2974" y="274641"/>
            <a:ext cx="2369343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441" y="274641"/>
            <a:ext cx="8430604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ECB6C2-1084-4AED-A74A-DF028B0094EA}" type="datetimeFigureOut">
              <a:rPr lang="ru-RU" noProof="0" smtClean="0"/>
              <a:pPr/>
              <a:t>19.07.2022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1C5AD9-787D-40FA-8A4D-16A055B9AF81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665524" y="5944936"/>
            <a:ext cx="6585783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647455" y="5939011"/>
            <a:ext cx="4919320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4" y="5791253"/>
            <a:ext cx="4535237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2" y="5787739"/>
            <a:ext cx="4539496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441" y="274638"/>
            <a:ext cx="10969943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441" y="1481329"/>
            <a:ext cx="10969943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7040" y="6407944"/>
            <a:ext cx="2559653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DD204D1-F9BD-4643-8480-6EA41EB484F1}" type="datetimeFigureOut">
              <a:rPr lang="ru-RU" noProof="0" smtClean="0"/>
              <a:pPr/>
              <a:t>19.07.2022</a:t>
            </a:fld>
            <a:endParaRPr lang="ru-RU" noProof="0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38576" y="6407945"/>
            <a:ext cx="3133425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 noProof="0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26693" y="6407945"/>
            <a:ext cx="487553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B37DED6-D4C7-42EE-AB49-D2E39E64FDE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defTabSz="1216152">
              <a:lnSpc>
                <a:spcPct val="90000"/>
              </a:lnSpc>
              <a:spcBef>
                <a:spcPts val="0"/>
              </a:spcBef>
            </a:pPr>
            <a:r>
              <a:rPr lang="ru-RU" sz="5400" b="1" dirty="0" smtClean="0">
                <a:solidFill>
                  <a:srgbClr val="215968"/>
                </a:solidFill>
              </a:rPr>
              <a:t>Девиантное поведение подростков: технология профилактики и коррекции</a:t>
            </a:r>
            <a:endParaRPr lang="ru-RU" sz="5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51206" y="3500438"/>
            <a:ext cx="8532178" cy="2243142"/>
          </a:xfrm>
        </p:spPr>
        <p:txBody>
          <a:bodyPr>
            <a:normAutofit/>
          </a:bodyPr>
          <a:lstStyle/>
          <a:p>
            <a:pPr marL="0" indent="0" algn="r">
              <a:spcBef>
                <a:spcPts val="0"/>
              </a:spcBef>
              <a:buNone/>
            </a:pPr>
            <a:endParaRPr lang="ru-RU" sz="2800" b="1" i="0" dirty="0">
              <a:solidFill>
                <a:srgbClr val="374C8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X\Downloads\32996874-alkogolizmlechenie-narodnymi-sredstvam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496" y="2214554"/>
            <a:ext cx="6962775" cy="3438525"/>
          </a:xfrm>
          <a:prstGeom prst="rect">
            <a:avLst/>
          </a:prstGeom>
          <a:noFill/>
        </p:spPr>
      </p:pic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736562" y="714356"/>
            <a:ext cx="11144328" cy="1266820"/>
          </a:xfrm>
        </p:spPr>
        <p:txBody>
          <a:bodyPr>
            <a:normAutofit/>
          </a:bodyPr>
          <a:lstStyle/>
          <a:p>
            <a:pPr marL="301752" indent="-301752" defTabSz="1216152">
              <a:lnSpc>
                <a:spcPct val="95000"/>
              </a:lnSpc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ru-RU" sz="2400" b="1" dirty="0" smtClean="0"/>
              <a:t>Девиантное поведение </a:t>
            </a:r>
            <a:r>
              <a:rPr lang="ru-RU" sz="2400" dirty="0" smtClean="0"/>
              <a:t>- это поведение, отклоняющееся от наиболее распространенных, общепринятых, а также устоявшихся стандартов. </a:t>
            </a:r>
          </a:p>
          <a:p>
            <a:pPr marL="301752" indent="-301752" defTabSz="1216152">
              <a:lnSpc>
                <a:spcPct val="95000"/>
              </a:lnSpc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endParaRPr lang="ru-RU" sz="2400" b="0" i="0" dirty="0" smtClean="0">
              <a:solidFill>
                <a:srgbClr val="374C81"/>
              </a:solidFill>
              <a:latin typeface="Century Gothic"/>
              <a:ea typeface="+mn-ea"/>
              <a:cs typeface="+mn-cs"/>
            </a:endParaRPr>
          </a:p>
          <a:p>
            <a:pPr marL="301752" indent="-301752" defTabSz="1216152">
              <a:lnSpc>
                <a:spcPct val="95000"/>
              </a:lnSpc>
              <a:spcBef>
                <a:spcPts val="1866"/>
              </a:spcBef>
              <a:buClr>
                <a:srgbClr val="374C81"/>
              </a:buClr>
              <a:buSzPct val="100000"/>
              <a:buNone/>
            </a:pPr>
            <a:endParaRPr lang="ru-RU" sz="2400" dirty="0" smtClean="0">
              <a:solidFill>
                <a:srgbClr val="374C81"/>
              </a:solidFill>
              <a:latin typeface="Century Gothic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80296" y="2643182"/>
            <a:ext cx="42148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Девиации отмечаются нарушениями социально-нравственных норм, культурных ценностей, процессом усвоения, а также воспроизводства ценностей и норм.</a:t>
            </a:r>
          </a:p>
        </p:txBody>
      </p:sp>
    </p:spTree>
    <p:extLst>
      <p:ext uri="{BB962C8B-B14F-4D97-AF65-F5344CB8AC3E}">
        <p14:creationId xmlns="" xmlns:p14="http://schemas.microsoft.com/office/powerpoint/2010/main" val="7111829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MAX\Downloads\snimok_ekrana_2015-03-08_v_12.00.35_1425805256.png"/>
          <p:cNvPicPr>
            <a:picLocks noChangeAspect="1" noChangeArrowheads="1"/>
          </p:cNvPicPr>
          <p:nvPr/>
        </p:nvPicPr>
        <p:blipFill>
          <a:blip r:embed="rId2" cstate="print"/>
          <a:srcRect r="875" b="13934"/>
          <a:stretch>
            <a:fillRect/>
          </a:stretch>
        </p:blipFill>
        <p:spPr bwMode="auto">
          <a:xfrm>
            <a:off x="450810" y="2643182"/>
            <a:ext cx="5929354" cy="250033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1093752" y="500042"/>
            <a:ext cx="4997418" cy="4572000"/>
          </a:xfrm>
        </p:spPr>
        <p:txBody>
          <a:bodyPr/>
          <a:lstStyle/>
          <a:p>
            <a:r>
              <a:rPr lang="ru-RU" b="1" dirty="0" smtClean="0"/>
              <a:t>Патология </a:t>
            </a:r>
            <a:r>
              <a:rPr lang="ru-RU" dirty="0" smtClean="0"/>
              <a:t>- </a:t>
            </a:r>
            <a:r>
              <a:rPr lang="ru-RU" sz="2400" dirty="0" smtClean="0"/>
              <a:t>отклонение от нормы в функциях организма и его частей, отклонение от общих закономерностей развития.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6165850" y="500042"/>
            <a:ext cx="6022975" cy="4572000"/>
          </a:xfrm>
        </p:spPr>
        <p:txBody>
          <a:bodyPr/>
          <a:lstStyle/>
          <a:p>
            <a:pPr marL="301752" indent="-301752" defTabSz="1216152">
              <a:lnSpc>
                <a:spcPct val="95000"/>
              </a:lnSpc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ru-RU" sz="2400" b="1" dirty="0" smtClean="0"/>
              <a:t>Патологическое развитие личности</a:t>
            </a:r>
            <a:r>
              <a:rPr lang="ru-RU" sz="2400" dirty="0" smtClean="0"/>
              <a:t> — стойкое, в ряде случаев, необратимое, количественное изменение изначально присущих личностных свойств, обусловленное сочетанием врожденных особенностей характера с длительными или часто повторяющимися психическими травмами</a:t>
            </a:r>
          </a:p>
          <a:p>
            <a:pPr marL="301752" indent="-301752" algn="l" defTabSz="1216152">
              <a:lnSpc>
                <a:spcPct val="95000"/>
              </a:lnSpc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endParaRPr lang="ru-RU" sz="2400" b="0" i="0" dirty="0">
              <a:solidFill>
                <a:srgbClr val="374C81"/>
              </a:solidFill>
              <a:latin typeface="Century Gothic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2314" y="5445224"/>
            <a:ext cx="10360501" cy="1555668"/>
          </a:xfrm>
        </p:spPr>
        <p:txBody>
          <a:bodyPr>
            <a:normAutofit fontScale="90000"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</a:pPr>
            <a:r>
              <a:rPr lang="ru-RU" sz="2700" u="sng" dirty="0" smtClean="0">
                <a:solidFill>
                  <a:schemeClr val="tx1"/>
                </a:solidFill>
              </a:rPr>
              <a:t>Типы патологического развития личности :</a:t>
            </a:r>
            <a:br>
              <a:rPr lang="ru-RU" sz="2700" u="sng" dirty="0" smtClean="0">
                <a:solidFill>
                  <a:schemeClr val="tx1"/>
                </a:solidFill>
              </a:rPr>
            </a:br>
            <a:r>
              <a:rPr lang="ru-RU" sz="2700" dirty="0" smtClean="0">
                <a:solidFill>
                  <a:schemeClr val="tx1"/>
                </a:solidFill>
              </a:rPr>
              <a:t>астенический, депрессивный, истерический, обсессивный и паранойяльный. 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4035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MAX\Downloads\02labf8sh12972226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8330" y="1714488"/>
            <a:ext cx="5694696" cy="2828931"/>
          </a:xfrm>
          <a:prstGeom prst="rect">
            <a:avLst/>
          </a:prstGeom>
          <a:noFill/>
        </p:spPr>
      </p:pic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307934" y="1071546"/>
            <a:ext cx="11501517" cy="3429024"/>
          </a:xfrm>
        </p:spPr>
        <p:txBody>
          <a:bodyPr>
            <a:normAutofit/>
          </a:bodyPr>
          <a:lstStyle/>
          <a:p>
            <a:pPr marL="301752" indent="-301752" algn="ctr" defTabSz="1216152">
              <a:lnSpc>
                <a:spcPct val="95000"/>
              </a:lnSpc>
              <a:spcBef>
                <a:spcPts val="1866"/>
              </a:spcBef>
              <a:buClr>
                <a:srgbClr val="374C81"/>
              </a:buClr>
              <a:buSzPct val="100000"/>
              <a:buNone/>
            </a:pPr>
            <a:r>
              <a:rPr lang="ru-RU" sz="2000" b="1" dirty="0" smtClean="0"/>
              <a:t>Отклоняющееся поведение</a:t>
            </a:r>
            <a:r>
              <a:rPr lang="ru-RU" sz="2000" dirty="0" smtClean="0"/>
              <a:t> - поведение, противоречащее принятым в данном обществе правовым, нравственным, социальным и другим нормам и рассматриваемое большей частью членов общества как предосудительное и недопустимое.</a:t>
            </a: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022314" y="0"/>
            <a:ext cx="10557070" cy="1143000"/>
          </a:xfrm>
        </p:spPr>
        <p:txBody>
          <a:bodyPr>
            <a:normAutofit fontScale="90000"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</a:pPr>
            <a:r>
              <a:rPr lang="ru-RU" dirty="0" smtClean="0">
                <a:solidFill>
                  <a:srgbClr val="215968"/>
                </a:solidFill>
              </a:rPr>
              <a:t>Общая характеристика отклоняющегося поведения несовершеннолетних.</a:t>
            </a:r>
            <a:endParaRPr lang="ru-RU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22380" y="4429132"/>
            <a:ext cx="892975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1752" indent="-301752" algn="ctr" defTabSz="1216152">
              <a:lnSpc>
                <a:spcPct val="95000"/>
              </a:lnSpc>
              <a:spcBef>
                <a:spcPts val="1866"/>
              </a:spcBef>
              <a:buClr>
                <a:srgbClr val="374C81"/>
              </a:buClr>
              <a:buSzPct val="100000"/>
            </a:pPr>
            <a:r>
              <a:rPr lang="ru-RU" b="1" dirty="0" smtClean="0"/>
              <a:t>социальные отклонения корыстной направленности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522380" y="5214950"/>
            <a:ext cx="892975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1752" indent="-301752" algn="ctr" defTabSz="1216152">
              <a:lnSpc>
                <a:spcPct val="95000"/>
              </a:lnSpc>
              <a:spcBef>
                <a:spcPts val="1866"/>
              </a:spcBef>
              <a:buClr>
                <a:srgbClr val="374C81"/>
              </a:buClr>
              <a:buSzPct val="100000"/>
            </a:pPr>
            <a:r>
              <a:rPr lang="ru-RU" b="1" dirty="0" smtClean="0"/>
              <a:t>социальные отклонения агрессивной ориентации</a:t>
            </a:r>
            <a:r>
              <a:rPr lang="ru-RU" dirty="0" smtClean="0"/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7111829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1093752" y="500042"/>
            <a:ext cx="4997418" cy="4572000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b="1" dirty="0" smtClean="0"/>
              <a:t>Наиболее часто встречающиеся проявления отклоняющегося поведения подростков:</a:t>
            </a:r>
          </a:p>
          <a:p>
            <a:pPr lvl="0"/>
            <a:r>
              <a:rPr lang="ru-RU" sz="2200" dirty="0" smtClean="0"/>
              <a:t>Алкоголизация и ранний алкоголизм</a:t>
            </a:r>
          </a:p>
          <a:p>
            <a:pPr lvl="0"/>
            <a:r>
              <a:rPr lang="ru-RU" sz="2200" dirty="0" smtClean="0"/>
              <a:t>Курение и наркомания (употребление наркотиков)</a:t>
            </a:r>
          </a:p>
          <a:p>
            <a:pPr lvl="0"/>
            <a:r>
              <a:rPr lang="ru-RU" sz="2200" dirty="0" smtClean="0"/>
              <a:t>Агрессивное поведение</a:t>
            </a:r>
          </a:p>
          <a:p>
            <a:pPr lvl="0"/>
            <a:r>
              <a:rPr lang="ru-RU" sz="2200" dirty="0" smtClean="0"/>
              <a:t>Суицидальное поведение</a:t>
            </a:r>
          </a:p>
          <a:p>
            <a:pPr lvl="0"/>
            <a:r>
              <a:rPr lang="ru-RU" sz="2200" dirty="0" smtClean="0"/>
              <a:t>Сексуальное поведение</a:t>
            </a:r>
          </a:p>
          <a:p>
            <a:pPr lvl="0"/>
            <a:r>
              <a:rPr lang="ru-RU" sz="2200" dirty="0" smtClean="0"/>
              <a:t>Асоциальное поведение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6094412" y="3143248"/>
            <a:ext cx="5880099" cy="3500430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b="1" dirty="0" smtClean="0"/>
              <a:t>Стадии развития асоциального поведения (А.И. Невский):</a:t>
            </a:r>
          </a:p>
          <a:p>
            <a:r>
              <a:rPr lang="ru-RU" sz="2000" dirty="0" smtClean="0"/>
              <a:t>-неодобряемое поведение (эпизодические шалости, озорство);</a:t>
            </a:r>
          </a:p>
          <a:p>
            <a:r>
              <a:rPr lang="ru-RU" sz="2000" dirty="0" smtClean="0"/>
              <a:t>-порицаемое поведение (связанное с более систематическим осуждением со стороны воспитателей);</a:t>
            </a:r>
          </a:p>
          <a:p>
            <a:r>
              <a:rPr lang="ru-RU" sz="2000" dirty="0" smtClean="0"/>
              <a:t>-</a:t>
            </a:r>
            <a:r>
              <a:rPr lang="ru-RU" sz="2000" dirty="0" err="1" smtClean="0"/>
              <a:t>девиантное</a:t>
            </a:r>
            <a:r>
              <a:rPr lang="ru-RU" sz="2000" dirty="0" smtClean="0"/>
              <a:t> поведение (нравственно отрицательные проявления и проступки);</a:t>
            </a:r>
          </a:p>
          <a:p>
            <a:r>
              <a:rPr lang="ru-RU" sz="2000" dirty="0" smtClean="0"/>
              <a:t>-делинквентное (</a:t>
            </a:r>
            <a:r>
              <a:rPr lang="ru-RU" sz="2000" dirty="0" err="1" smtClean="0"/>
              <a:t>предпреступное</a:t>
            </a:r>
            <a:r>
              <a:rPr lang="ru-RU" sz="2000" dirty="0" smtClean="0"/>
              <a:t>) поведение;</a:t>
            </a:r>
          </a:p>
          <a:p>
            <a:r>
              <a:rPr lang="ru-RU" sz="2000" dirty="0" smtClean="0"/>
              <a:t>-преступное поведение;</a:t>
            </a:r>
          </a:p>
          <a:p>
            <a:r>
              <a:rPr lang="ru-RU" sz="2000" dirty="0" smtClean="0"/>
              <a:t>-деструктивное поведение.</a:t>
            </a:r>
          </a:p>
          <a:p>
            <a:pPr marL="301752" indent="-301752" algn="l" defTabSz="1216152">
              <a:lnSpc>
                <a:spcPct val="95000"/>
              </a:lnSpc>
              <a:spcBef>
                <a:spcPts val="1866"/>
              </a:spcBef>
              <a:buClr>
                <a:srgbClr val="374C81"/>
              </a:buClr>
              <a:buSzPct val="100000"/>
              <a:buNone/>
            </a:pPr>
            <a:endParaRPr lang="ru-RU" sz="2400" b="0" i="0" dirty="0">
              <a:solidFill>
                <a:srgbClr val="374C81"/>
              </a:solidFill>
              <a:latin typeface="Century Gothic"/>
              <a:ea typeface="+mn-ea"/>
              <a:cs typeface="+mn-cs"/>
            </a:endParaRPr>
          </a:p>
        </p:txBody>
      </p:sp>
      <p:pic>
        <p:nvPicPr>
          <p:cNvPr id="27650" name="Picture 2" descr="C:\Users\MAX\Downloads\2.JPG"/>
          <p:cNvPicPr>
            <a:picLocks noChangeAspect="1" noChangeArrowheads="1"/>
          </p:cNvPicPr>
          <p:nvPr/>
        </p:nvPicPr>
        <p:blipFill>
          <a:blip r:embed="rId2" cstate="print"/>
          <a:srcRect l="4054" t="6307" r="2702" b="9008"/>
          <a:stretch>
            <a:fillRect/>
          </a:stretch>
        </p:blipFill>
        <p:spPr bwMode="auto">
          <a:xfrm>
            <a:off x="1165190" y="3786190"/>
            <a:ext cx="4286280" cy="2919618"/>
          </a:xfrm>
          <a:prstGeom prst="rect">
            <a:avLst/>
          </a:prstGeom>
          <a:noFill/>
        </p:spPr>
      </p:pic>
      <p:pic>
        <p:nvPicPr>
          <p:cNvPr id="27651" name="Picture 3" descr="C:\Users\MAX\Downloads\0005-005-CHtoby-izbezhat-opasnost-Byt-vnimatelnym-Zamechat-detal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8792" y="214290"/>
            <a:ext cx="4529702" cy="29146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4035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88825" cy="90872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itchFamily="34" charset="0"/>
              </a:rPr>
              <a:t>Классификация типов девиантного поведения</a:t>
            </a:r>
            <a:endParaRPr lang="ru-RU" sz="4400" dirty="0">
              <a:solidFill>
                <a:schemeClr val="accent4">
                  <a:lumMod val="60000"/>
                  <a:lumOff val="4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61764" y="1071546"/>
            <a:ext cx="5404020" cy="26432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 smtClean="0"/>
          </a:p>
          <a:p>
            <a:pPr lvl="0" algn="ctr"/>
            <a:r>
              <a:rPr lang="ru-RU" dirty="0" smtClean="0"/>
              <a:t>Поведение, отклоняющееся от норм психического здоровья, подразумевающее наличие явной или скрытой психопатологии (патологическое).  </a:t>
            </a:r>
          </a:p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022974" y="1071546"/>
            <a:ext cx="5328022" cy="26432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Асоциальное поведение, нарушающее какие-то социальные, культурные и особенно правовые нормы. 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72993" y="3857628"/>
            <a:ext cx="117158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Классификация в социологии:</a:t>
            </a:r>
          </a:p>
          <a:p>
            <a:r>
              <a:rPr lang="ru-RU" sz="2000" b="1" dirty="0" smtClean="0"/>
              <a:t>в зависимости от масштаба  </a:t>
            </a:r>
            <a:r>
              <a:rPr lang="ru-RU" sz="2000" dirty="0" smtClean="0"/>
              <a:t>– массовые и индивидуальные отклонения;</a:t>
            </a:r>
          </a:p>
          <a:p>
            <a:r>
              <a:rPr lang="ru-RU" sz="2000" b="1" dirty="0" smtClean="0"/>
              <a:t>по значению последствий </a:t>
            </a:r>
            <a:r>
              <a:rPr lang="ru-RU" sz="2000" dirty="0" smtClean="0"/>
              <a:t>– негативные и позитивные;</a:t>
            </a:r>
          </a:p>
          <a:p>
            <a:r>
              <a:rPr lang="ru-RU" sz="2000" b="1" dirty="0" smtClean="0"/>
              <a:t>по субъекту </a:t>
            </a:r>
            <a:r>
              <a:rPr lang="ru-RU" sz="2000" dirty="0" smtClean="0"/>
              <a:t>– отклонения конкретных лиц, неформальных официальных структур, условных социальных групп;</a:t>
            </a:r>
          </a:p>
          <a:p>
            <a:r>
              <a:rPr lang="ru-RU" sz="2000" b="1" dirty="0" smtClean="0"/>
              <a:t>по объекту </a:t>
            </a:r>
            <a:r>
              <a:rPr lang="ru-RU" sz="2000" dirty="0" smtClean="0"/>
              <a:t>– экономические, бытовые, имущественные нарушения и другие;</a:t>
            </a:r>
          </a:p>
          <a:p>
            <a:r>
              <a:rPr lang="ru-RU" sz="2000" b="1" dirty="0" smtClean="0"/>
              <a:t>по длительности </a:t>
            </a:r>
            <a:r>
              <a:rPr lang="ru-RU" sz="2000" dirty="0" smtClean="0"/>
              <a:t>– единовременные и длительные;</a:t>
            </a:r>
          </a:p>
          <a:p>
            <a:r>
              <a:rPr lang="ru-RU" sz="2000" b="1" dirty="0" smtClean="0"/>
              <a:t>по типу нарушаемой нормы </a:t>
            </a:r>
            <a:r>
              <a:rPr lang="ru-RU" sz="2000" dirty="0" smtClean="0"/>
              <a:t>– преступность, пьянство, наркомания, самоубийства, аморальное поведение.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19976979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MAX\Downloads\mini_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2333" r="30456"/>
          <a:stretch>
            <a:fillRect/>
          </a:stretch>
        </p:blipFill>
        <p:spPr bwMode="auto">
          <a:xfrm>
            <a:off x="0" y="260648"/>
            <a:ext cx="1842209" cy="507209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13891" y="0"/>
            <a:ext cx="1077493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/>
          </a:p>
          <a:p>
            <a:pPr lvl="0" algn="ctr">
              <a:buFont typeface="Arial" pitchFamily="34" charset="0"/>
              <a:buChar char="•"/>
            </a:pPr>
            <a:endParaRPr lang="ru-RU" dirty="0" smtClean="0"/>
          </a:p>
          <a:p>
            <a:pPr lvl="0" algn="ctr"/>
            <a:endParaRPr lang="ru-RU" dirty="0" smtClean="0"/>
          </a:p>
          <a:p>
            <a:r>
              <a:rPr lang="ru-RU" b="1" dirty="0" smtClean="0">
                <a:solidFill>
                  <a:srgbClr val="FF0000"/>
                </a:solidFill>
              </a:rPr>
              <a:t>Антисоциальное (делинквентное) поведение</a:t>
            </a:r>
            <a:r>
              <a:rPr lang="ru-RU" dirty="0" smtClean="0">
                <a:solidFill>
                  <a:srgbClr val="FF0000"/>
                </a:solidFill>
              </a:rPr>
              <a:t> – это поведение, противоречащее правовым нормам, угрожающее социальному порядку и благополучию окружающих людей.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Асоциальное поведение</a:t>
            </a:r>
            <a:r>
              <a:rPr lang="ru-RU" dirty="0" smtClean="0">
                <a:solidFill>
                  <a:srgbClr val="FF0000"/>
                </a:solidFill>
              </a:rPr>
              <a:t> – это поведение, уклоняющееся от выполнения морально-нравственных норм, непосредственно угрожающее благополучию межличностных отношений.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Аутодеструктивное (саморазрушительное поведение)</a:t>
            </a:r>
            <a:r>
              <a:rPr lang="ru-RU" dirty="0" smtClean="0">
                <a:solidFill>
                  <a:srgbClr val="FF0000"/>
                </a:solidFill>
              </a:rPr>
              <a:t> – это поведение, отклоняющееся от медицинских и психологических норм, угрожающее целостности и развитию самой личности.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539435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MAX\Downloads\06labf8sh1297222614.jpg"/>
          <p:cNvPicPr>
            <a:picLocks noChangeAspect="1" noChangeArrowheads="1"/>
          </p:cNvPicPr>
          <p:nvPr/>
        </p:nvPicPr>
        <p:blipFill>
          <a:blip r:embed="rId2" cstate="print"/>
          <a:srcRect b="14687"/>
          <a:stretch>
            <a:fillRect/>
          </a:stretch>
        </p:blipFill>
        <p:spPr bwMode="auto">
          <a:xfrm>
            <a:off x="5014292" y="4357670"/>
            <a:ext cx="5395924" cy="2500330"/>
          </a:xfrm>
          <a:prstGeom prst="rect">
            <a:avLst/>
          </a:prstGeom>
          <a:noFill/>
        </p:spPr>
      </p:pic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022315" y="274638"/>
            <a:ext cx="10557070" cy="1143000"/>
          </a:xfrm>
        </p:spPr>
        <p:txBody>
          <a:bodyPr>
            <a:normAutofit fontScale="90000"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</a:pPr>
            <a:r>
              <a:rPr lang="ru-RU" sz="4400" dirty="0" smtClean="0">
                <a:solidFill>
                  <a:srgbClr val="215968"/>
                </a:solidFill>
              </a:rPr>
              <a:t>Факторы, способствующие возникновению девиантного поведения несовершеннолетних</a:t>
            </a:r>
            <a:endParaRPr lang="ru-RU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0" y="1628800"/>
            <a:ext cx="3835944" cy="1428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биологические факторы 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934172" y="1643050"/>
            <a:ext cx="4032448" cy="15001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психологические факторы  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8023237" y="1643050"/>
            <a:ext cx="4165587" cy="15001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социально-педагогические факторы 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6237288" y="3000372"/>
            <a:ext cx="3357586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морально-этические факторы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1917948" y="3000372"/>
            <a:ext cx="3604960" cy="1428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социально-экономические факторы 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111829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764" y="0"/>
            <a:ext cx="11665296" cy="457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Специфика профилактики девиантного поведения несовершеннолетних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808000" y="2636912"/>
            <a:ext cx="3357586" cy="386392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Необходимо выработать единую политику, включающую все социально-педагогические условия, позволяющие нейтрализовать негативное влияние социального кризиса.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-1" y="404664"/>
            <a:ext cx="12188825" cy="1928826"/>
          </a:xfrm>
        </p:spPr>
        <p:txBody>
          <a:bodyPr/>
          <a:lstStyle/>
          <a:p>
            <a:r>
              <a:rPr lang="ru-RU" sz="2000" dirty="0" smtClean="0"/>
              <a:t>Начинать профилактическую работу целесообразно </a:t>
            </a:r>
            <a:r>
              <a:rPr lang="ru-RU" sz="2000" u="sng" dirty="0" smtClean="0"/>
              <a:t>в младшем школьном </a:t>
            </a:r>
            <a:r>
              <a:rPr lang="ru-RU" sz="2000" dirty="0" smtClean="0"/>
              <a:t>возрасте, поскольку привить здоровые привычки и попытаться исключить плохие необходимо как можно раньше. Если к 11 — 12 годам у ребенка сформированы привычки, связанные со здоровым поведением, то такие дети уже достаточно устойчивы к попыткам изменения.</a:t>
            </a:r>
          </a:p>
        </p:txBody>
      </p:sp>
      <p:pic>
        <p:nvPicPr>
          <p:cNvPr id="16385" name="Picture 1" descr="C:\Users\MAX\Downloads\Sign-ExclamationPoint02-Orang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5008" y="3643314"/>
            <a:ext cx="1714512" cy="1714512"/>
          </a:xfrm>
          <a:prstGeom prst="rect">
            <a:avLst/>
          </a:prstGeom>
          <a:noFill/>
        </p:spPr>
      </p:pic>
      <p:sp>
        <p:nvSpPr>
          <p:cNvPr id="8" name="Скругленный прямоугольник 7"/>
          <p:cNvSpPr/>
          <p:nvPr/>
        </p:nvSpPr>
        <p:spPr>
          <a:xfrm>
            <a:off x="4451338" y="1700808"/>
            <a:ext cx="7451735" cy="49429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Направления: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проведение диагностики типов и форм отклоняющего поведения учащихся;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 исследование и  анализ мнений учащихся, родителей, педагогов и разработка на их основе программы по профилактике и коррекции девиантного поведения;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подготовка педагогических кадров, стимулирующих вести здоровый образ жизни;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создание в школе психолого-педагогических условий;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развитие системы активного взаимодействия школы и семьи.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506889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379372" y="4357694"/>
            <a:ext cx="4643470" cy="185738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Мероприятия профилактики стоит проводить в виде классных часов, показа специальных фильмов, приглашения в школу специалистов, работающих с девиантными подростками для беседы со школьниками.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08000" y="285728"/>
            <a:ext cx="10628508" cy="1928826"/>
          </a:xfrm>
        </p:spPr>
        <p:txBody>
          <a:bodyPr/>
          <a:lstStyle/>
          <a:p>
            <a:pPr algn="ctr">
              <a:buNone/>
            </a:pPr>
            <a:r>
              <a:rPr lang="ru-RU" sz="2400" b="1" dirty="0" smtClean="0"/>
              <a:t>Два основных уровня профилактики девиантного поведения:</a:t>
            </a:r>
          </a:p>
          <a:p>
            <a:pPr algn="ctr">
              <a:buNone/>
            </a:pPr>
            <a:endParaRPr lang="ru-RU" sz="2000" dirty="0" smtClean="0"/>
          </a:p>
        </p:txBody>
      </p:sp>
      <p:sp>
        <p:nvSpPr>
          <p:cNvPr id="9" name="Облако 8"/>
          <p:cNvSpPr/>
          <p:nvPr/>
        </p:nvSpPr>
        <p:spPr>
          <a:xfrm>
            <a:off x="522248" y="785794"/>
            <a:ext cx="5286412" cy="30003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На первом этапе</a:t>
            </a:r>
            <a:r>
              <a:rPr lang="ru-RU" sz="2000" dirty="0" smtClean="0"/>
              <a:t> профилактической работы особое внимание стоит уделить информационному просвещению. </a:t>
            </a:r>
            <a:endParaRPr lang="ru-RU" sz="2000" dirty="0"/>
          </a:p>
        </p:txBody>
      </p:sp>
      <p:sp>
        <p:nvSpPr>
          <p:cNvPr id="10" name="Облако 9"/>
          <p:cNvSpPr/>
          <p:nvPr/>
        </p:nvSpPr>
        <p:spPr>
          <a:xfrm>
            <a:off x="5951536" y="785794"/>
            <a:ext cx="5286412" cy="30003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Второй этап профилактической работы </a:t>
            </a:r>
            <a:r>
              <a:rPr lang="ru-RU" sz="2000" dirty="0" smtClean="0"/>
              <a:t>— это формирование здоровой личности ребенка. </a:t>
            </a:r>
            <a:endParaRPr lang="ru-RU" sz="2000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808000" y="328612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6308726" y="328612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6523040" y="4357694"/>
            <a:ext cx="47863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 smtClean="0"/>
              <a:t>На данном этапе педагоги и родители должны помочь ребенку укрепить самооценку, научить его выходить из конфликтных ситуаций и справляться с эмоциональными переживаниями не совершая девиантных поступков. </a:t>
            </a:r>
            <a:endParaRPr lang="ru-RU" sz="1800" dirty="0"/>
          </a:p>
        </p:txBody>
      </p:sp>
      <p:sp>
        <p:nvSpPr>
          <p:cNvPr id="19" name="TextBox 18"/>
          <p:cNvSpPr txBox="1"/>
          <p:nvPr/>
        </p:nvSpPr>
        <p:spPr>
          <a:xfrm>
            <a:off x="379372" y="6286520"/>
            <a:ext cx="11287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/>
              <a:t>Семья играет особую роль в проведении профилактики развития девиаций у подростков.</a:t>
            </a:r>
            <a:endParaRPr lang="ru-RU" sz="2000" b="1" u="sng" dirty="0"/>
          </a:p>
        </p:txBody>
      </p:sp>
    </p:spTree>
    <p:extLst>
      <p:ext uri="{BB962C8B-B14F-4D97-AF65-F5344CB8AC3E}">
        <p14:creationId xmlns="" xmlns:p14="http://schemas.microsoft.com/office/powerpoint/2010/main" val="17506889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7788" y="404664"/>
            <a:ext cx="11377264" cy="2667146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Отдельным направлением профилактики</a:t>
            </a:r>
            <a:r>
              <a:rPr lang="ru-RU" sz="2000" dirty="0" smtClean="0"/>
              <a:t> девиантного поведения можно считать работу с подростками, у которых уже закрепилась модель девиантного поведения. Эти мероприятия должны помочь </a:t>
            </a:r>
            <a:r>
              <a:rPr lang="ru-RU" sz="2000" u="sng" dirty="0" smtClean="0"/>
              <a:t>предотвратить дальнейший распад личности подростов.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7788" y="1977416"/>
            <a:ext cx="11233248" cy="4880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u="sng" dirty="0" smtClean="0"/>
          </a:p>
          <a:p>
            <a:pPr algn="ctr"/>
            <a:r>
              <a:rPr lang="ru-RU" u="sng" dirty="0" smtClean="0"/>
              <a:t>Необходимо подключение различных служб и ведомств: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/>
              <a:t>специальные учебно-воспитательные учреждения для таких подростков; 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/>
              <a:t>социально-реабилитационные центры; 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/>
              <a:t>центры помощи детям, оставшимся без попечения родителей;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/>
              <a:t> центры временной изоляции несовершеннолетних правонарушителей (ЦВИНП); 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/>
              <a:t>центры психолого-педагогической  и  медико-социальной помощи  детям   и  подросткам;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/>
              <a:t> комиссии по делам несовершеннолетних; органы опеки  и  попечительства;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/>
              <a:t> приемники-распределители и др.</a:t>
            </a:r>
          </a:p>
          <a:p>
            <a:pPr algn="ctr"/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17506889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6628" y="142852"/>
            <a:ext cx="10360501" cy="11430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Специфика коррекции девиантного поведения несовершеннолетних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7934" y="1285860"/>
            <a:ext cx="11501518" cy="192882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/>
              <a:t>Педагогическая коррекция - </a:t>
            </a:r>
            <a:r>
              <a:rPr lang="ru-RU" sz="2000" dirty="0" smtClean="0"/>
              <a:t>комплекс мер, направленных на выявление системы ценностей школьника (ценность знания, учебной деятельности, отношений, самоценность); формирование положительной мотивации деятельности; помощь в выборе профессии.</a:t>
            </a:r>
          </a:p>
          <a:p>
            <a:pPr algn="ctr">
              <a:buNone/>
            </a:pPr>
            <a:endParaRPr lang="ru-RU" sz="4000" b="1" u="sng" dirty="0" smtClean="0"/>
          </a:p>
        </p:txBody>
      </p:sp>
      <p:sp>
        <p:nvSpPr>
          <p:cNvPr id="9" name="Облако 8"/>
          <p:cNvSpPr/>
          <p:nvPr/>
        </p:nvSpPr>
        <p:spPr>
          <a:xfrm>
            <a:off x="1125860" y="4500570"/>
            <a:ext cx="4562106" cy="200026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/>
              <a:t>Педагогическая коррекция</a:t>
            </a:r>
            <a:endParaRPr lang="ru-RU" dirty="0"/>
          </a:p>
        </p:txBody>
      </p:sp>
      <p:sp>
        <p:nvSpPr>
          <p:cNvPr id="10" name="Облако 9"/>
          <p:cNvSpPr/>
          <p:nvPr/>
        </p:nvSpPr>
        <p:spPr>
          <a:xfrm>
            <a:off x="0" y="2357430"/>
            <a:ext cx="6454452" cy="200026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/>
              <a:t>Психофармакологическая коррекция</a:t>
            </a:r>
            <a:endParaRPr lang="ru-RU" dirty="0"/>
          </a:p>
        </p:txBody>
      </p:sp>
      <p:sp>
        <p:nvSpPr>
          <p:cNvPr id="11" name="Облако 10"/>
          <p:cNvSpPr/>
          <p:nvPr/>
        </p:nvSpPr>
        <p:spPr>
          <a:xfrm>
            <a:off x="6380163" y="4572008"/>
            <a:ext cx="5808661" cy="200026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/>
              <a:t>Психотерапевтическая коррекция</a:t>
            </a:r>
            <a:endParaRPr lang="ru-RU" dirty="0"/>
          </a:p>
        </p:txBody>
      </p:sp>
      <p:sp>
        <p:nvSpPr>
          <p:cNvPr id="12" name="Облако 11"/>
          <p:cNvSpPr/>
          <p:nvPr/>
        </p:nvSpPr>
        <p:spPr>
          <a:xfrm>
            <a:off x="6523040" y="2357430"/>
            <a:ext cx="4539924" cy="200026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/>
              <a:t>Психологическая коррекция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506889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5124" y="142852"/>
            <a:ext cx="11215766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Этапы коррекционной  работы:</a:t>
            </a:r>
            <a:endParaRPr lang="ru-RU" dirty="0" smtClean="0"/>
          </a:p>
          <a:p>
            <a:r>
              <a:rPr lang="ru-RU" sz="2000" dirty="0" smtClean="0"/>
              <a:t>1.Формулировка социально-психологической и педагогической проблемы.</a:t>
            </a:r>
          </a:p>
          <a:p>
            <a:r>
              <a:rPr lang="ru-RU" sz="2000" dirty="0" smtClean="0"/>
              <a:t>2. Выдвижение гипотез о причинах ДП.</a:t>
            </a:r>
          </a:p>
          <a:p>
            <a:r>
              <a:rPr lang="ru-RU" sz="2000" dirty="0" smtClean="0"/>
              <a:t>3. Диагностика.</a:t>
            </a:r>
          </a:p>
          <a:p>
            <a:r>
              <a:rPr lang="ru-RU" sz="2000" dirty="0" smtClean="0"/>
              <a:t>4. Выбор методов и технологий коррекционной работы.</a:t>
            </a:r>
          </a:p>
          <a:p>
            <a:r>
              <a:rPr lang="ru-RU" sz="2000" dirty="0" smtClean="0"/>
              <a:t>5. Использование этих методов и технологий.</a:t>
            </a:r>
          </a:p>
          <a:p>
            <a:r>
              <a:rPr lang="ru-RU" sz="2000" dirty="0" smtClean="0"/>
              <a:t>6. Разработка программы социо-психо-коррекционной работы с детьми и молодежью.</a:t>
            </a:r>
          </a:p>
          <a:p>
            <a:r>
              <a:rPr lang="ru-RU" sz="2000" dirty="0" smtClean="0"/>
              <a:t>7. Осуществление программы.</a:t>
            </a:r>
          </a:p>
          <a:p>
            <a:r>
              <a:rPr lang="ru-RU" sz="2000" dirty="0" smtClean="0"/>
              <a:t>8. Контроль за ходом и эффективностью программы.</a:t>
            </a:r>
          </a:p>
          <a:p>
            <a:endParaRPr lang="ru-RU" sz="2000" dirty="0" smtClean="0"/>
          </a:p>
          <a:p>
            <a:pPr algn="ctr"/>
            <a:r>
              <a:rPr lang="ru-RU" sz="2000" b="1" dirty="0" smtClean="0"/>
              <a:t>Приемы коррекционно-воспитательного воздействия:</a:t>
            </a:r>
            <a:endParaRPr lang="ru-RU" sz="2000" dirty="0" smtClean="0"/>
          </a:p>
          <a:p>
            <a:r>
              <a:rPr lang="ru-RU" sz="2000" dirty="0" smtClean="0"/>
              <a:t>1. Снижение требований к участнику взаимодействия до достижения социальной и психологической адаптации.</a:t>
            </a:r>
          </a:p>
          <a:p>
            <a:r>
              <a:rPr lang="ru-RU" sz="2000" dirty="0" smtClean="0"/>
              <a:t>2. Вовлечение в коллективные виды деятельности, стимулирование развития творческого потенциала и самовыражения.</a:t>
            </a:r>
          </a:p>
          <a:p>
            <a:r>
              <a:rPr lang="ru-RU" sz="2000" dirty="0" smtClean="0"/>
              <a:t>3. Организация ситуаций, в которых ребенок может достичь успехов, разработка мер поощрения.</a:t>
            </a:r>
          </a:p>
          <a:p>
            <a:r>
              <a:rPr lang="ru-RU" sz="2000" dirty="0" smtClean="0"/>
              <a:t>4. Демонстрация и разъяснение позитивных образов поведения (личный пример, художественная литература, периодика и др.).</a:t>
            </a:r>
          </a:p>
          <a:p>
            <a:endParaRPr lang="ru-RU" sz="20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539435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MAX\Downloads\mini_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42333" r="30456"/>
          <a:stretch>
            <a:fillRect/>
          </a:stretch>
        </p:blipFill>
        <p:spPr bwMode="auto">
          <a:xfrm>
            <a:off x="621804" y="2348880"/>
            <a:ext cx="1115695" cy="307181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36694" y="0"/>
            <a:ext cx="102156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Классификация методов коррекции (В.П. Кащенко):</a:t>
            </a:r>
            <a:endParaRPr lang="ru-RU" dirty="0" smtClean="0"/>
          </a:p>
          <a:p>
            <a:pPr algn="ctr"/>
            <a:endParaRPr lang="ru-RU" b="1" dirty="0" smtClean="0"/>
          </a:p>
        </p:txBody>
      </p:sp>
      <p:sp>
        <p:nvSpPr>
          <p:cNvPr id="5" name="Овал 4"/>
          <p:cNvSpPr/>
          <p:nvPr/>
        </p:nvSpPr>
        <p:spPr>
          <a:xfrm>
            <a:off x="333772" y="692696"/>
            <a:ext cx="4318770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педагогические 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6594478" y="714356"/>
            <a:ext cx="5332582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психотерапевтические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379636" y="2500306"/>
            <a:ext cx="921550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Формы коррекционные работы: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диагностика причин девиантного поведения конкретного ученика или группы школьников;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проектирование программ коррекционной работы;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содержательная деятельность в рамках коррекции психолого-педагогических практикумов с детьми и родителями;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реализация разрабатываемых программ на уровне школы;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информирование учащегося и родителей о помощи, которую могут они получить в школе и др. учреждениях.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539435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5F3C251-2A44-472B-8189-0695C2D7422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822</Words>
  <Application>Microsoft Office PowerPoint</Application>
  <PresentationFormat>Произвольный</PresentationFormat>
  <Paragraphs>103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Открытая</vt:lpstr>
      <vt:lpstr>Девиантное поведение подростков: технология профилактики и коррекции</vt:lpstr>
      <vt:lpstr>Слайд 2</vt:lpstr>
      <vt:lpstr>Типы патологического развития личности : астенический, депрессивный, истерический, обсессивный и паранойяльный.  </vt:lpstr>
      <vt:lpstr>Общая характеристика отклоняющегося поведения несовершеннолетних.</vt:lpstr>
      <vt:lpstr>Слайд 5</vt:lpstr>
      <vt:lpstr>Классификация типов девиантного поведения</vt:lpstr>
      <vt:lpstr>Слайд 7</vt:lpstr>
      <vt:lpstr>Факторы, способствующие возникновению девиантного поведения несовершеннолетних</vt:lpstr>
      <vt:lpstr>Специфика профилактики девиантного поведения несовершеннолетних</vt:lpstr>
      <vt:lpstr>Слайд 10</vt:lpstr>
      <vt:lpstr>Слайд 11</vt:lpstr>
      <vt:lpstr>Специфика коррекции девиантного поведения несовершеннолетних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2017-05-19T12:51:14Z</dcterms:created>
  <dcterms:modified xsi:type="dcterms:W3CDTF">2022-07-19T19:35:11Z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TC027879409991</vt:lpwstr>
  </property>
</Properties>
</file>