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  <a:srgbClr val="534F4F"/>
    <a:srgbClr val="DE208D"/>
    <a:srgbClr val="6961D5"/>
    <a:srgbClr val="8079DC"/>
    <a:srgbClr val="0788E9"/>
    <a:srgbClr val="E41C49"/>
    <a:srgbClr val="E30E52"/>
    <a:srgbClr val="EF800C"/>
    <a:srgbClr val="F194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14" autoAdjust="0"/>
  </p:normalViewPr>
  <p:slideViewPr>
    <p:cSldViewPr snapToGrid="0">
      <p:cViewPr>
        <p:scale>
          <a:sx n="50" d="100"/>
          <a:sy n="50" d="100"/>
        </p:scale>
        <p:origin x="-1476" y="-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Microsoft_Office_Excel_2007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ysClr val="windowText" lastClr="000000"/>
                </a:solidFill>
              </a:rPr>
              <a:t>Продажи умных колонок в России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2613735783027156E-2"/>
          <c:y val="6.7460317460317484E-2"/>
          <c:w val="0.94497885680956595"/>
          <c:h val="0.8562967129108867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31-4D28-BAD6-FB9B703E3B7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31-4D28-BAD6-FB9B703E3B7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900000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731-4D28-BAD6-FB9B703E3B7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2900000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731-4D28-BAD6-FB9B703E3B7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000">
                  <a:schemeClr val="accent1">
                    <a:lumMod val="40000"/>
                    <a:lumOff val="60000"/>
                  </a:schemeClr>
                </a:gs>
                <a:gs pos="32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dPt>
            <c:idx val="0"/>
            <c:spPr>
              <a:gradFill flip="none" rotWithShape="1">
                <a:gsLst>
                  <a:gs pos="0">
                    <a:srgbClr val="A0B5DC"/>
                  </a:gs>
                  <a:gs pos="1000">
                    <a:srgbClr val="9AB2DE"/>
                  </a:gs>
                  <a:gs pos="8000">
                    <a:srgbClr val="8EA9DA"/>
                  </a:gs>
                  <a:gs pos="2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731-4D28-BAD6-FB9B703E3B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5000000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731-4D28-BAD6-FB9B703E3B72}"/>
            </c:ext>
          </c:extLst>
        </c:ser>
        <c:dLbls>
          <c:showVal val="1"/>
        </c:dLbls>
        <c:gapWidth val="219"/>
        <c:overlap val="-27"/>
        <c:axId val="271472512"/>
        <c:axId val="271474048"/>
      </c:barChart>
      <c:catAx>
        <c:axId val="2714725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474048"/>
        <c:crosses val="autoZero"/>
        <c:auto val="1"/>
        <c:lblAlgn val="ctr"/>
        <c:lblOffset val="100"/>
      </c:catAx>
      <c:valAx>
        <c:axId val="2714740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7147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565726159230136E-2"/>
          <c:y val="0.93303524559430073"/>
          <c:w val="0.83740558471857685"/>
          <c:h val="6.696475440569930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028353587108209"/>
          <c:y val="8.7485835488276195E-3"/>
          <c:w val="0.45688509505522701"/>
          <c:h val="0.977413778074788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Устройства с голосвыми помощниками 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dPt>
            <c:idx val="0"/>
            <c:spPr>
              <a:solidFill>
                <a:srgbClr val="A343C9"/>
              </a:solidFill>
              <a:ln w="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EE-4178-B9D8-E1E984639103}"/>
              </c:ext>
            </c:extLst>
          </c:dPt>
          <c:dPt>
            <c:idx val="1"/>
            <c:spPr>
              <a:solidFill>
                <a:srgbClr val="7233F1"/>
              </a:solidFill>
              <a:ln w="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7EE-4178-B9D8-E1E984639103}"/>
              </c:ext>
            </c:extLst>
          </c:dPt>
          <c:dPt>
            <c:idx val="2"/>
            <c:spPr>
              <a:solidFill>
                <a:srgbClr val="4084E8"/>
              </a:solidFill>
              <a:ln w="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EE-4178-B9D8-E1E984639103}"/>
              </c:ext>
            </c:extLst>
          </c:dPt>
          <c:dPt>
            <c:idx val="3"/>
            <c:spPr>
              <a:solidFill>
                <a:srgbClr val="FC427C"/>
              </a:solidFill>
              <a:ln w="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7EE-4178-B9D8-E1E9846391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CatName val="1"/>
            <c:separator> </c:separato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Умные колонки </c:v>
                </c:pt>
                <c:pt idx="1">
                  <c:v>Смартфоны</c:v>
                </c:pt>
                <c:pt idx="2">
                  <c:v>Смарт ТВ</c:v>
                </c:pt>
                <c:pt idx="3">
                  <c:v>ТВ-Приставки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0.16</c:v>
                </c:pt>
                <c:pt idx="1">
                  <c:v>0.8</c:v>
                </c:pt>
                <c:pt idx="2">
                  <c:v>2.0000000000000011E-2</c:v>
                </c:pt>
                <c:pt idx="3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EE-4178-B9D8-E1E984639103}"/>
            </c:ext>
          </c:extLst>
        </c:ser>
        <c:firstSliceAng val="289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0.13099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17325" cy="78105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1AF632-3150-470A-BDCA-32ED00103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02D59D7-4680-4E9F-8A61-795A294C3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0E04042-3D45-4F43-A4D5-7A4BF24D2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50A4890-7AE1-47D0-8B84-AD201BB6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E0E28F-914F-4BBA-BCCC-DD6DC7F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601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73DC603-38AE-4D72-8F01-CEB38237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9A7F2EA-8DA4-4D1C-9CF9-74B69CCB9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777D277-8E7C-4283-9D09-6F5AF62DF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1363C92-5C27-4E93-A28C-CA1A0AD17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98A9A95-1B8D-41D8-80CD-FC82CEECA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9669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22B93B-942B-496A-9C16-337A33531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1A011ED-B98D-4CCD-9439-CBF58813C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797BB7-639E-4DFF-BD81-D545C375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FAC56AC-E272-46AB-A697-4E97E0B2B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71B665E-57D3-47FB-8715-7CBBF302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775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27B378-FF86-4023-B7BE-1B25F196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D3B3297-4404-4A57-9699-2EC605014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B8B40F-002A-4900-BA82-0114964CB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78F26EF-C683-46C5-8B50-98C10536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DDDE4FF-6E90-4E64-859E-2311B82C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5A89EC8-156A-4B0B-89F0-136892E5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3857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5C187D-5EC0-4C3F-B1A5-9A38B2854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725986F-E408-4A17-85E2-CB71F9467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D7FF941-0052-4EBA-8EB0-C3F99871F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7624D95-0F78-41E3-8BB2-FC3205CA16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21BAFB5-D39D-4020-A4CA-32CAC5A39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C9F7773-9721-4A1A-B7E8-AF13C5B2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A772A58-4C62-42BE-B94D-869BB260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C70AFD9-4D27-4507-A9EA-92E51B6F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125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DD495D-2D12-4860-B019-05A7B05F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23F6DDF-6D8C-4383-8AFD-455C4B9F3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5E2685D-5F47-4825-9E04-EFECCDA3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E5A48D7-EAB4-4375-9769-41C1C096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280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23EA8FA-BBDF-4061-82E9-8FAF37FD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4D97564-D77A-4158-A54D-F8C2F814B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7297E85-EB71-40B4-9A0B-10B063C9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934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448622-117C-4BC8-A23C-176779574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586FE0E-D21A-48CC-832B-6D850F4AB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6FE80D1-FA8D-468A-B4A5-E2CC6ED87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62B57B3-F444-458E-A52B-A83BA99F2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E5BACF4-33D6-4FEB-986C-1A273AA7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28436F0-CA11-44F4-8629-C9BB80F4B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30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C057E1-5C0A-4686-9F14-742D239E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5EEB07A-9746-4B8E-8916-8D2F94D94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7D1E900-09AC-4C34-B16F-096A4F09F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81B4B86-0F63-4CA8-BCDA-E48C712C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FCC9ED-E0DA-4C9E-AA95-2C8028A7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64074F-49CB-4B70-AB14-0F0E388A7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61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84C78A-CBE3-4AB5-BCC6-F59AC232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3E089C6-B024-49AB-AAE1-F609AC5A8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541DFE-EF91-47E2-8E2B-B5DE1D6D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D175BB-1AA5-4F83-BC9E-02D36969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262A4-C235-401A-A413-0E290F89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818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CD0A7EF-EDB2-48D7-AE4C-84F0670BE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19BB59E-E00D-4AC8-BEBA-703B7FEEF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262AE81-8CF9-4D85-A7E3-E45B9D69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77E6ACF-C846-434E-8665-1AA05310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4276247-EE53-4B9C-AC24-7070A542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21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29FAE2-283D-4DA5-8692-932FBD78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3B75952-859A-45C6-8E66-404A3A48C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77B9D1E-8FA7-4C4D-9A93-B797DE50A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68B5E-A517-47FA-AAF7-C51E764618A6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A149958-60FE-4765-AAAC-38D2A6E34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20A03EA-7BC0-417A-9DCD-448CF7D169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0E451-43B4-428F-A516-94F9775D11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756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5;&#1074;&#1075;&#1077;&#1085;&#1080;&#1081;\Downloads\IMG_115210114.M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5;&#1074;&#1075;&#1077;&#1085;&#1080;&#1081;\Downloads\IMG_199050924.MOV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CAB27B4-4ABF-4F37-B7DE-6CB41DB1F3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2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A81DCF4-8930-40BF-B27D-EF7F1604253B}"/>
              </a:ext>
            </a:extLst>
          </p:cNvPr>
          <p:cNvSpPr txBox="1"/>
          <p:nvPr/>
        </p:nvSpPr>
        <p:spPr>
          <a:xfrm>
            <a:off x="3733800" y="2428199"/>
            <a:ext cx="5105400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ru-RU" sz="2500" dirty="0">
                <a:solidFill>
                  <a:schemeClr val="accent1">
                    <a:lumMod val="50000"/>
                  </a:schemeClr>
                </a:solidFill>
              </a:rPr>
              <a:t>Автоматизация </a:t>
            </a: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</a:rPr>
              <a:t>сохранения</a:t>
            </a:r>
          </a:p>
          <a:p>
            <a:pPr algn="ctr"/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dirty="0">
                <a:solidFill>
                  <a:schemeClr val="accent1">
                    <a:lumMod val="50000"/>
                  </a:schemeClr>
                </a:solidFill>
              </a:rPr>
              <a:t>и отправки домашнего задания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endParaRPr lang="ru-RU" sz="2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CC808E1-DCF5-4D94-9708-B3D358CA909A}"/>
              </a:ext>
            </a:extLst>
          </p:cNvPr>
          <p:cNvSpPr txBox="1"/>
          <p:nvPr/>
        </p:nvSpPr>
        <p:spPr>
          <a:xfrm>
            <a:off x="2628900" y="29038"/>
            <a:ext cx="72199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Муниципальное бюджетное общеобразовательное учреждение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EAA7CE4-BF95-4F48-BF03-FE46FF99FA4C}"/>
              </a:ext>
            </a:extLst>
          </p:cNvPr>
          <p:cNvSpPr txBox="1"/>
          <p:nvPr/>
        </p:nvSpPr>
        <p:spPr>
          <a:xfrm>
            <a:off x="3445041" y="528229"/>
            <a:ext cx="55465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средняя общеобразовательная школа с. Норовка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F1E7C16-A93B-421C-8448-9FD6CC3FE2E9}"/>
              </a:ext>
            </a:extLst>
          </p:cNvPr>
          <p:cNvSpPr txBox="1"/>
          <p:nvPr/>
        </p:nvSpPr>
        <p:spPr>
          <a:xfrm>
            <a:off x="4664241" y="1846570"/>
            <a:ext cx="313783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Исследовательский проект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1C4EF24-F9ED-4BCF-84B7-E073BA8F8887}"/>
              </a:ext>
            </a:extLst>
          </p:cNvPr>
          <p:cNvSpPr txBox="1"/>
          <p:nvPr/>
        </p:nvSpPr>
        <p:spPr>
          <a:xfrm>
            <a:off x="6207291" y="3862584"/>
            <a:ext cx="5222709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Автор исследовательского проекта: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Юмин Кирилл, обучающийся </a:t>
            </a:r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8 </a:t>
            </a:r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класса </a:t>
            </a:r>
            <a:endParaRPr lang="ru-RU" sz="2000" b="0" i="0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r>
              <a:rPr lang="ru-RU" sz="20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МБОУ </a:t>
            </a:r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СОШ с. Норовка.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1B16EE8-D3F7-4407-97E0-AD8368AEA816}"/>
              </a:ext>
            </a:extLst>
          </p:cNvPr>
          <p:cNvSpPr txBox="1"/>
          <p:nvPr/>
        </p:nvSpPr>
        <p:spPr>
          <a:xfrm>
            <a:off x="6226341" y="4855851"/>
            <a:ext cx="515914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Руководитель проекта: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Подборонова Татьяна Михайловна,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учитель информатики МБОУ СОШ с. Норовка.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22DF9BF-7DD5-414C-BA2F-E3BFBF9F97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7552753">
            <a:off x="8151325" y="516547"/>
            <a:ext cx="3555783" cy="41634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B727962-6642-4962-8CE2-42A7E665B0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08596">
            <a:off x="179698" y="1066242"/>
            <a:ext cx="3073609" cy="321381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FCB51EA-B73E-4135-AF9C-CCE51E905BB9}"/>
              </a:ext>
            </a:extLst>
          </p:cNvPr>
          <p:cNvSpPr txBox="1"/>
          <p:nvPr/>
        </p:nvSpPr>
        <p:spPr>
          <a:xfrm>
            <a:off x="4226894" y="5927192"/>
            <a:ext cx="1811955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5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с. </a:t>
            </a:r>
            <a:r>
              <a:rPr lang="ru-RU" sz="2500" b="0" i="0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Норовка</a:t>
            </a:r>
            <a:r>
              <a:rPr lang="ru-RU" sz="2500" b="0" i="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,</a:t>
            </a:r>
            <a:endParaRPr lang="ru-RU" sz="2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4BA9228-654F-4EEF-924A-A2EF46E67B99}"/>
              </a:ext>
            </a:extLst>
          </p:cNvPr>
          <p:cNvSpPr txBox="1"/>
          <p:nvPr/>
        </p:nvSpPr>
        <p:spPr>
          <a:xfrm>
            <a:off x="4474545" y="6457146"/>
            <a:ext cx="134111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2022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год</a:t>
            </a:r>
          </a:p>
        </p:txBody>
      </p:sp>
    </p:spTree>
    <p:extLst>
      <p:ext uri="{BB962C8B-B14F-4D97-AF65-F5344CB8AC3E}">
        <p14:creationId xmlns="" xmlns:p14="http://schemas.microsoft.com/office/powerpoint/2010/main" val="85823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3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B6326D-43F7-4B4C-B26D-EA9A27164C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Блок-схема: процесс 5">
            <a:extLst>
              <a:ext uri="{FF2B5EF4-FFF2-40B4-BE49-F238E27FC236}">
                <a16:creationId xmlns="" xmlns:a16="http://schemas.microsoft.com/office/drawing/2014/main" id="{24D970F2-B4ED-4D0B-B56C-379A93B6A95E}"/>
              </a:ext>
            </a:extLst>
          </p:cNvPr>
          <p:cNvSpPr/>
          <p:nvPr/>
        </p:nvSpPr>
        <p:spPr>
          <a:xfrm rot="18363003">
            <a:off x="7097266" y="-1442622"/>
            <a:ext cx="2998247" cy="2885242"/>
          </a:xfrm>
          <a:prstGeom prst="flowChartProcess">
            <a:avLst/>
          </a:prstGeom>
          <a:noFill/>
          <a:ln w="57150">
            <a:solidFill>
              <a:srgbClr val="5516A8"/>
            </a:solidFill>
          </a:ln>
          <a:effectLst>
            <a:glow rad="101600">
              <a:srgbClr val="5516A8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000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3793D281-1BF5-4DD4-AAE8-D666EFD52128}"/>
              </a:ext>
            </a:extLst>
          </p:cNvPr>
          <p:cNvSpPr/>
          <p:nvPr/>
        </p:nvSpPr>
        <p:spPr>
          <a:xfrm>
            <a:off x="1487337" y="859057"/>
            <a:ext cx="691371" cy="654950"/>
          </a:xfrm>
          <a:prstGeom prst="ellipse">
            <a:avLst/>
          </a:prstGeom>
          <a:noFill/>
          <a:ln w="190500">
            <a:solidFill>
              <a:srgbClr val="C10F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00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2720154-34D3-40D0-A548-1F6BB6B53533}"/>
              </a:ext>
            </a:extLst>
          </p:cNvPr>
          <p:cNvGrpSpPr/>
          <p:nvPr/>
        </p:nvGrpSpPr>
        <p:grpSpPr>
          <a:xfrm>
            <a:off x="4373332" y="1121112"/>
            <a:ext cx="1120515" cy="1120515"/>
            <a:chOff x="4349021" y="2308485"/>
            <a:chExt cx="1120515" cy="1120515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="" xmlns:a16="http://schemas.microsoft.com/office/drawing/2014/main" id="{982CE845-FDF5-401E-8CB6-1C2324D499CB}"/>
                </a:ext>
              </a:extLst>
            </p:cNvPr>
            <p:cNvSpPr/>
            <p:nvPr/>
          </p:nvSpPr>
          <p:spPr>
            <a:xfrm rot="2384427">
              <a:off x="4796852" y="2308485"/>
              <a:ext cx="224853" cy="1120515"/>
            </a:xfrm>
            <a:prstGeom prst="roundRect">
              <a:avLst/>
            </a:prstGeom>
            <a:solidFill>
              <a:srgbClr val="A42E9C"/>
            </a:solidFill>
            <a:ln w="0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/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="" xmlns:a16="http://schemas.microsoft.com/office/drawing/2014/main" id="{666E85A1-C0BE-43C9-9271-CD4A9E85818C}"/>
                </a:ext>
              </a:extLst>
            </p:cNvPr>
            <p:cNvSpPr/>
            <p:nvPr/>
          </p:nvSpPr>
          <p:spPr>
            <a:xfrm rot="18357457">
              <a:off x="4796852" y="2308484"/>
              <a:ext cx="224853" cy="1120515"/>
            </a:xfrm>
            <a:prstGeom prst="roundRect">
              <a:avLst/>
            </a:prstGeom>
            <a:solidFill>
              <a:srgbClr val="A42E9C"/>
            </a:solidFill>
            <a:ln w="0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4CAE0AFB-A6BB-470B-AB44-DC6FFF4570BA}"/>
              </a:ext>
            </a:extLst>
          </p:cNvPr>
          <p:cNvGrpSpPr/>
          <p:nvPr/>
        </p:nvGrpSpPr>
        <p:grpSpPr>
          <a:xfrm rot="947898">
            <a:off x="7841020" y="4834976"/>
            <a:ext cx="1546840" cy="1847351"/>
            <a:chOff x="4349021" y="2308485"/>
            <a:chExt cx="1120515" cy="1120515"/>
          </a:xfrm>
          <a:solidFill>
            <a:srgbClr val="B158FA"/>
          </a:solidFill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1E170FAD-E808-4C13-82C3-F97EB0322EA5}"/>
                </a:ext>
              </a:extLst>
            </p:cNvPr>
            <p:cNvSpPr/>
            <p:nvPr/>
          </p:nvSpPr>
          <p:spPr>
            <a:xfrm rot="2384427">
              <a:off x="4796852" y="2308485"/>
              <a:ext cx="224853" cy="1120515"/>
            </a:xfrm>
            <a:prstGeom prst="roundRect">
              <a:avLst/>
            </a:prstGeom>
            <a:grpFill/>
            <a:ln w="0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="" xmlns:a16="http://schemas.microsoft.com/office/drawing/2014/main" id="{B97A4A42-2E5B-44B0-8662-8ADCA42E7C93}"/>
                </a:ext>
              </a:extLst>
            </p:cNvPr>
            <p:cNvSpPr/>
            <p:nvPr/>
          </p:nvSpPr>
          <p:spPr>
            <a:xfrm rot="18357457">
              <a:off x="4796852" y="2308484"/>
              <a:ext cx="224853" cy="1120515"/>
            </a:xfrm>
            <a:prstGeom prst="roundRect">
              <a:avLst/>
            </a:prstGeom>
            <a:grpFill/>
            <a:ln w="0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9D54ED93-9F6E-4C69-A8FD-F54E44A6A9EC}"/>
              </a:ext>
            </a:extLst>
          </p:cNvPr>
          <p:cNvGrpSpPr/>
          <p:nvPr/>
        </p:nvGrpSpPr>
        <p:grpSpPr>
          <a:xfrm rot="3895709">
            <a:off x="10776089" y="1064315"/>
            <a:ext cx="1120515" cy="1266803"/>
            <a:chOff x="4349021" y="2308485"/>
            <a:chExt cx="1120515" cy="1120515"/>
          </a:xfrm>
          <a:solidFill>
            <a:srgbClr val="1D7BB5"/>
          </a:solidFill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="" xmlns:a16="http://schemas.microsoft.com/office/drawing/2014/main" id="{A9A7DE6E-95DD-4FAC-8C88-18B203A2039E}"/>
                </a:ext>
              </a:extLst>
            </p:cNvPr>
            <p:cNvSpPr/>
            <p:nvPr/>
          </p:nvSpPr>
          <p:spPr>
            <a:xfrm rot="2384427">
              <a:off x="4796852" y="2308485"/>
              <a:ext cx="224853" cy="1120515"/>
            </a:xfrm>
            <a:prstGeom prst="roundRect">
              <a:avLst/>
            </a:prstGeom>
            <a:grpFill/>
            <a:ln w="0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C856923C-2318-4BB8-96B7-1F89718E78B8}"/>
                </a:ext>
              </a:extLst>
            </p:cNvPr>
            <p:cNvSpPr/>
            <p:nvPr/>
          </p:nvSpPr>
          <p:spPr>
            <a:xfrm rot="18357457">
              <a:off x="4796852" y="2308484"/>
              <a:ext cx="224853" cy="1120515"/>
            </a:xfrm>
            <a:prstGeom prst="roundRect">
              <a:avLst/>
            </a:prstGeom>
            <a:grpFill/>
            <a:ln w="0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/>
            </a:p>
          </p:txBody>
        </p:sp>
      </p:grpSp>
      <p:sp>
        <p:nvSpPr>
          <p:cNvPr id="18" name="Дуга 17">
            <a:extLst>
              <a:ext uri="{FF2B5EF4-FFF2-40B4-BE49-F238E27FC236}">
                <a16:creationId xmlns="" xmlns:a16="http://schemas.microsoft.com/office/drawing/2014/main" id="{8CF23710-A277-4034-8904-C596942C58FC}"/>
              </a:ext>
            </a:extLst>
          </p:cNvPr>
          <p:cNvSpPr/>
          <p:nvPr/>
        </p:nvSpPr>
        <p:spPr>
          <a:xfrm rot="18511291">
            <a:off x="830652" y="5759686"/>
            <a:ext cx="3033151" cy="2956737"/>
          </a:xfrm>
          <a:prstGeom prst="arc">
            <a:avLst/>
          </a:prstGeom>
          <a:ln w="381000" cap="rnd">
            <a:rou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300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7AE8F60-E362-4982-B1D5-A29C761DF921}"/>
              </a:ext>
            </a:extLst>
          </p:cNvPr>
          <p:cNvSpPr txBox="1"/>
          <p:nvPr/>
        </p:nvSpPr>
        <p:spPr>
          <a:xfrm>
            <a:off x="3799673" y="304800"/>
            <a:ext cx="3852239" cy="861774"/>
          </a:xfrm>
          <a:prstGeom prst="rect">
            <a:avLst/>
          </a:prstGeom>
          <a:solidFill>
            <a:schemeClr val="bg1"/>
          </a:solidFill>
          <a:effectLst>
            <a:glow>
              <a:schemeClr val="accent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5000" dirty="0">
                <a:solidFill>
                  <a:schemeClr val="accent1">
                    <a:lumMod val="50000"/>
                  </a:schemeClr>
                </a:solidFill>
              </a:rPr>
              <a:t>Цель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8734B7B-7110-411C-B354-2F33F47BE912}"/>
              </a:ext>
            </a:extLst>
          </p:cNvPr>
          <p:cNvSpPr txBox="1"/>
          <p:nvPr/>
        </p:nvSpPr>
        <p:spPr>
          <a:xfrm>
            <a:off x="1833022" y="1736136"/>
            <a:ext cx="8001319" cy="7363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 исследовательской работы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smtClean="0"/>
              <a:t>создание голосового помощника для упрощения работы с ПК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B5AEDA5-1629-4573-99F0-17D9B125B408}"/>
              </a:ext>
            </a:extLst>
          </p:cNvPr>
          <p:cNvSpPr txBox="1"/>
          <p:nvPr/>
        </p:nvSpPr>
        <p:spPr>
          <a:xfrm>
            <a:off x="476250" y="2734575"/>
            <a:ext cx="10534650" cy="4216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Предметом исследования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является </a:t>
            </a:r>
            <a:r>
              <a:rPr lang="ru-RU" sz="2000" dirty="0" smtClean="0"/>
              <a:t>создание голосового помощника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3FF8658-ECA3-4712-BAEE-3FDE6A7F86EC}"/>
              </a:ext>
            </a:extLst>
          </p:cNvPr>
          <p:cNvSpPr txBox="1"/>
          <p:nvPr/>
        </p:nvSpPr>
        <p:spPr>
          <a:xfrm>
            <a:off x="499521" y="3548469"/>
            <a:ext cx="10568529" cy="14475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Задачи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Найти моменты, в которых бот мог бы помочь.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Придумать функционал.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/>
              <a:t>Разработать голосового помощника.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63929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2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10000" decel="1571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7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8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8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900" fill="hold"/>
                                        <p:tgtEl>
                                          <p:spTgt spid="1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34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="" xmlns:a16="http://schemas.microsoft.com/office/drawing/2014/main" id="{62834368-BF35-4729-B689-D8B26DE78069}"/>
              </a:ext>
            </a:extLst>
          </p:cNvPr>
          <p:cNvSpPr/>
          <p:nvPr/>
        </p:nvSpPr>
        <p:spPr>
          <a:xfrm>
            <a:off x="-4463" y="0"/>
            <a:ext cx="12192000" cy="6858000"/>
          </a:xfrm>
          <a:prstGeom prst="flowChartProcess">
            <a:avLst/>
          </a:prstGeom>
          <a:solidFill>
            <a:srgbClr val="4D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="" xmlns:a16="http://schemas.microsoft.com/office/drawing/2014/main" id="{FC8786C9-E8AD-42F0-B84D-E0BB87C683FA}"/>
              </a:ext>
            </a:extLst>
          </p:cNvPr>
          <p:cNvSpPr/>
          <p:nvPr/>
        </p:nvSpPr>
        <p:spPr>
          <a:xfrm rot="16200000">
            <a:off x="9608718" y="4282357"/>
            <a:ext cx="2922872" cy="2243691"/>
          </a:xfrm>
          <a:prstGeom prst="triangle">
            <a:avLst/>
          </a:prstGeom>
          <a:solidFill>
            <a:srgbClr val="315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75CB11DB-6277-4E55-B3E1-5778CCD05253}"/>
              </a:ext>
            </a:extLst>
          </p:cNvPr>
          <p:cNvSpPr/>
          <p:nvPr/>
        </p:nvSpPr>
        <p:spPr>
          <a:xfrm>
            <a:off x="8037095" y="5399772"/>
            <a:ext cx="4154905" cy="1458227"/>
          </a:xfrm>
          <a:prstGeom prst="triangle">
            <a:avLst>
              <a:gd name="adj" fmla="val 46132"/>
            </a:avLst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Равнобедренный треугольник 7">
            <a:extLst>
              <a:ext uri="{FF2B5EF4-FFF2-40B4-BE49-F238E27FC236}">
                <a16:creationId xmlns="" xmlns:a16="http://schemas.microsoft.com/office/drawing/2014/main" id="{E666AFFB-C990-480C-9754-117BB59AD48F}"/>
              </a:ext>
            </a:extLst>
          </p:cNvPr>
          <p:cNvSpPr/>
          <p:nvPr/>
        </p:nvSpPr>
        <p:spPr>
          <a:xfrm rot="5656913">
            <a:off x="9587003" y="2878334"/>
            <a:ext cx="3078585" cy="2132069"/>
          </a:xfrm>
          <a:prstGeom prst="triangle">
            <a:avLst>
              <a:gd name="adj" fmla="val 47218"/>
            </a:avLst>
          </a:prstGeom>
          <a:solidFill>
            <a:srgbClr val="41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Дуга 10">
            <a:extLst>
              <a:ext uri="{FF2B5EF4-FFF2-40B4-BE49-F238E27FC236}">
                <a16:creationId xmlns="" xmlns:a16="http://schemas.microsoft.com/office/drawing/2014/main" id="{36F0315D-3379-451B-B1E4-C38F28C06C0C}"/>
              </a:ext>
            </a:extLst>
          </p:cNvPr>
          <p:cNvSpPr/>
          <p:nvPr/>
        </p:nvSpPr>
        <p:spPr>
          <a:xfrm rot="12974454">
            <a:off x="582138" y="707493"/>
            <a:ext cx="3826654" cy="3601526"/>
          </a:xfrm>
          <a:prstGeom prst="arc">
            <a:avLst>
              <a:gd name="adj1" fmla="val 8519570"/>
              <a:gd name="adj2" fmla="val 3437242"/>
            </a:avLst>
          </a:prstGeom>
          <a:ln w="635000" cap="rnd">
            <a:solidFill>
              <a:srgbClr val="D43479"/>
            </a:solidFill>
            <a:round/>
          </a:ln>
          <a:effectLst>
            <a:glow rad="254000">
              <a:srgbClr val="DB2D5B">
                <a:alpha val="35000"/>
              </a:srgbClr>
            </a:glow>
            <a:outerShdw blurRad="101600" dist="50800" sx="78000" sy="78000" algn="ctr" rotWithShape="0">
              <a:srgbClr val="413D3D">
                <a:alpha val="65000"/>
              </a:srgbClr>
            </a:outerShd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F1FBED0-3E11-45D2-8771-9D96BAD655D9}"/>
              </a:ext>
            </a:extLst>
          </p:cNvPr>
          <p:cNvSpPr txBox="1"/>
          <p:nvPr/>
        </p:nvSpPr>
        <p:spPr>
          <a:xfrm>
            <a:off x="2933700" y="125128"/>
            <a:ext cx="473603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Актуальность проекта</a:t>
            </a:r>
            <a:endParaRPr lang="ru-RU" sz="360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Дуга 13">
            <a:extLst>
              <a:ext uri="{FF2B5EF4-FFF2-40B4-BE49-F238E27FC236}">
                <a16:creationId xmlns="" xmlns:a16="http://schemas.microsoft.com/office/drawing/2014/main" id="{1AAA8E7F-5CAF-457E-9564-B6A3E73089F0}"/>
              </a:ext>
            </a:extLst>
          </p:cNvPr>
          <p:cNvSpPr/>
          <p:nvPr/>
        </p:nvSpPr>
        <p:spPr>
          <a:xfrm rot="15226743">
            <a:off x="4673723" y="4996472"/>
            <a:ext cx="1494642" cy="1757148"/>
          </a:xfrm>
          <a:prstGeom prst="arc">
            <a:avLst>
              <a:gd name="adj1" fmla="val 16200000"/>
              <a:gd name="adj2" fmla="val 1485953"/>
            </a:avLst>
          </a:prstGeom>
          <a:ln w="444500" cap="rnd">
            <a:solidFill>
              <a:srgbClr val="3762AF"/>
            </a:solidFill>
            <a:round/>
          </a:ln>
          <a:effectLst>
            <a:glow rad="215900">
              <a:srgbClr val="3C6ABE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="" xmlns:a16="http://schemas.microsoft.com/office/drawing/2014/main" id="{C15658F6-5876-47BA-B046-399B3E3092A3}"/>
              </a:ext>
            </a:extLst>
          </p:cNvPr>
          <p:cNvSpPr/>
          <p:nvPr/>
        </p:nvSpPr>
        <p:spPr>
          <a:xfrm>
            <a:off x="6986815" y="3411323"/>
            <a:ext cx="1362706" cy="1325569"/>
          </a:xfrm>
          <a:prstGeom prst="ellipse">
            <a:avLst/>
          </a:prstGeom>
          <a:noFill/>
          <a:ln w="762000">
            <a:solidFill>
              <a:srgbClr val="6699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="" xmlns:a16="http://schemas.microsoft.com/office/drawing/2014/main" id="{E4F1F37E-6F90-4A62-BFB4-A9BB8C15C82F}"/>
              </a:ext>
            </a:extLst>
          </p:cNvPr>
          <p:cNvSpPr/>
          <p:nvPr/>
        </p:nvSpPr>
        <p:spPr>
          <a:xfrm rot="13762529">
            <a:off x="7745386" y="-1211262"/>
            <a:ext cx="3189210" cy="2917738"/>
          </a:xfrm>
          <a:prstGeom prst="triangle">
            <a:avLst>
              <a:gd name="adj" fmla="val 23836"/>
            </a:avLst>
          </a:prstGeom>
          <a:noFill/>
          <a:ln w="101600">
            <a:solidFill>
              <a:srgbClr val="9D3D9B"/>
            </a:solidFill>
          </a:ln>
          <a:effectLst>
            <a:glow rad="152400">
              <a:srgbClr val="D83098">
                <a:alpha val="2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4838700" y="876300"/>
          <a:ext cx="7353300" cy="598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A3977A9-A381-4287-A023-36BC5A328B58}"/>
              </a:ext>
            </a:extLst>
          </p:cNvPr>
          <p:cNvSpPr txBox="1"/>
          <p:nvPr/>
        </p:nvSpPr>
        <p:spPr>
          <a:xfrm>
            <a:off x="288664" y="1504950"/>
            <a:ext cx="6340736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последнее время рынок техники заполонили различные голосовые помощники. Каждая крупная </a:t>
            </a:r>
            <a:r>
              <a:rPr lang="en-US" sz="2800" dirty="0" smtClean="0"/>
              <a:t>IT </a:t>
            </a:r>
            <a:r>
              <a:rPr lang="ru-RU" sz="2800" dirty="0" smtClean="0"/>
              <a:t>компания считает долгом выпустить умную колонку, которая включит чайник или скажет погоду на неделю. Хоть технология и не новая, но она довольно стремительно набирает </a:t>
            </a:r>
            <a:r>
              <a:rPr lang="ru-RU" sz="2800" dirty="0" smtClean="0"/>
              <a:t>рост.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564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800" fill="hold"/>
                                        <p:tgtEl>
                                          <p:spTgt spid="2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4" grpId="0" animBg="1"/>
      <p:bldP spid="26" grpId="0" animBg="1"/>
      <p:bldP spid="15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34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>
            <a:extLst>
              <a:ext uri="{FF2B5EF4-FFF2-40B4-BE49-F238E27FC236}">
                <a16:creationId xmlns="" xmlns:a16="http://schemas.microsoft.com/office/drawing/2014/main" id="{D5CB5680-F9D2-4AAF-8477-2DDC3F4C16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rgbClr val="4D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="" xmlns:a16="http://schemas.microsoft.com/office/drawing/2014/main" id="{150ABE4E-6B2A-4AFB-9DD2-C03F5B89A319}"/>
              </a:ext>
            </a:extLst>
          </p:cNvPr>
          <p:cNvSpPr/>
          <p:nvPr/>
        </p:nvSpPr>
        <p:spPr>
          <a:xfrm rot="16200000">
            <a:off x="9608718" y="4282357"/>
            <a:ext cx="2922872" cy="2243691"/>
          </a:xfrm>
          <a:prstGeom prst="triangle">
            <a:avLst/>
          </a:prstGeom>
          <a:solidFill>
            <a:srgbClr val="315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="" xmlns:a16="http://schemas.microsoft.com/office/drawing/2014/main" id="{99857ECF-1CC3-486A-A17D-03B0031B3291}"/>
              </a:ext>
            </a:extLst>
          </p:cNvPr>
          <p:cNvSpPr/>
          <p:nvPr/>
        </p:nvSpPr>
        <p:spPr>
          <a:xfrm>
            <a:off x="8037095" y="5399772"/>
            <a:ext cx="4154905" cy="1458227"/>
          </a:xfrm>
          <a:prstGeom prst="triangle">
            <a:avLst>
              <a:gd name="adj" fmla="val 46132"/>
            </a:avLst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1A956B1F-0381-4A0C-B9F2-B0345B702509}"/>
              </a:ext>
            </a:extLst>
          </p:cNvPr>
          <p:cNvSpPr/>
          <p:nvPr/>
        </p:nvSpPr>
        <p:spPr>
          <a:xfrm rot="5656913">
            <a:off x="9587003" y="2878334"/>
            <a:ext cx="3078585" cy="2132069"/>
          </a:xfrm>
          <a:prstGeom prst="triangle">
            <a:avLst>
              <a:gd name="adj" fmla="val 47218"/>
            </a:avLst>
          </a:prstGeom>
          <a:solidFill>
            <a:srgbClr val="41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Дуга 7">
            <a:extLst>
              <a:ext uri="{FF2B5EF4-FFF2-40B4-BE49-F238E27FC236}">
                <a16:creationId xmlns="" xmlns:a16="http://schemas.microsoft.com/office/drawing/2014/main" id="{E5600522-F8B4-44DF-80AC-C4D9B8F4E004}"/>
              </a:ext>
            </a:extLst>
          </p:cNvPr>
          <p:cNvSpPr/>
          <p:nvPr/>
        </p:nvSpPr>
        <p:spPr>
          <a:xfrm rot="12974454">
            <a:off x="582138" y="707493"/>
            <a:ext cx="3826654" cy="3601526"/>
          </a:xfrm>
          <a:prstGeom prst="arc">
            <a:avLst>
              <a:gd name="adj1" fmla="val 8519570"/>
              <a:gd name="adj2" fmla="val 3437242"/>
            </a:avLst>
          </a:prstGeom>
          <a:ln w="635000" cap="rnd">
            <a:solidFill>
              <a:srgbClr val="6699FF"/>
            </a:solidFill>
            <a:round/>
          </a:ln>
          <a:effectLst>
            <a:glow rad="254000">
              <a:srgbClr val="406A8F"/>
            </a:glow>
            <a:outerShdw blurRad="101600" dist="50800" sx="78000" sy="78000" algn="ctr" rotWithShape="0">
              <a:srgbClr val="413D3D">
                <a:alpha val="65000"/>
              </a:srgbClr>
            </a:outerShd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0FFF06B-AB36-4602-A40D-B25F4D46101B}"/>
              </a:ext>
            </a:extLst>
          </p:cNvPr>
          <p:cNvSpPr txBox="1"/>
          <p:nvPr/>
        </p:nvSpPr>
        <p:spPr>
          <a:xfrm>
            <a:off x="4522269" y="125128"/>
            <a:ext cx="3147461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Актуальность проекта</a:t>
            </a:r>
            <a:endParaRPr lang="ru-RU" sz="250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Дуга 9">
            <a:extLst>
              <a:ext uri="{FF2B5EF4-FFF2-40B4-BE49-F238E27FC236}">
                <a16:creationId xmlns="" xmlns:a16="http://schemas.microsoft.com/office/drawing/2014/main" id="{4BFDE165-341B-4174-B0F8-E65B3C582478}"/>
              </a:ext>
            </a:extLst>
          </p:cNvPr>
          <p:cNvSpPr/>
          <p:nvPr/>
        </p:nvSpPr>
        <p:spPr>
          <a:xfrm rot="15226743">
            <a:off x="4673723" y="4996472"/>
            <a:ext cx="1494642" cy="1757148"/>
          </a:xfrm>
          <a:prstGeom prst="arc">
            <a:avLst>
              <a:gd name="adj1" fmla="val 16200000"/>
              <a:gd name="adj2" fmla="val 1485953"/>
            </a:avLst>
          </a:prstGeom>
          <a:ln w="444500" cap="rnd">
            <a:solidFill>
              <a:srgbClr val="3762AF"/>
            </a:solidFill>
            <a:round/>
          </a:ln>
          <a:effectLst>
            <a:glow rad="215900">
              <a:srgbClr val="3C6ABE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58A21437-ED0D-4FD2-85C1-FD1ED3F3098A}"/>
              </a:ext>
            </a:extLst>
          </p:cNvPr>
          <p:cNvSpPr/>
          <p:nvPr/>
        </p:nvSpPr>
        <p:spPr>
          <a:xfrm>
            <a:off x="6986815" y="3411323"/>
            <a:ext cx="1362706" cy="1325569"/>
          </a:xfrm>
          <a:prstGeom prst="ellipse">
            <a:avLst/>
          </a:prstGeom>
          <a:noFill/>
          <a:ln w="762000">
            <a:solidFill>
              <a:srgbClr val="D43479"/>
            </a:solidFill>
          </a:ln>
          <a:effectLst>
            <a:glow rad="190500">
              <a:srgbClr val="E34971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="" xmlns:a16="http://schemas.microsoft.com/office/drawing/2014/main" id="{D347FE77-06C3-4958-86AB-E0E4A1D5A5BD}"/>
              </a:ext>
            </a:extLst>
          </p:cNvPr>
          <p:cNvSpPr/>
          <p:nvPr/>
        </p:nvSpPr>
        <p:spPr>
          <a:xfrm rot="13762529">
            <a:off x="7745386" y="-1211262"/>
            <a:ext cx="3189210" cy="2917738"/>
          </a:xfrm>
          <a:prstGeom prst="triangle">
            <a:avLst>
              <a:gd name="adj" fmla="val 23836"/>
            </a:avLst>
          </a:prstGeom>
          <a:noFill/>
          <a:ln w="101600">
            <a:solidFill>
              <a:srgbClr val="9D3D9B"/>
            </a:solidFill>
          </a:ln>
          <a:effectLst>
            <a:glow rad="152400">
              <a:srgbClr val="D83098">
                <a:alpha val="2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1390650" y="895350"/>
          <a:ext cx="9467850" cy="596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91393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800" fill="hold"/>
                                        <p:tgtEl>
                                          <p:spTgt spid="1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A56C645-0A80-4F3B-A703-5976FB29C8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>
            <a:extLst>
              <a:ext uri="{FF2B5EF4-FFF2-40B4-BE49-F238E27FC236}">
                <a16:creationId xmlns="" xmlns:a16="http://schemas.microsoft.com/office/drawing/2014/main" id="{11C98BE2-6330-4B09-9287-99920B632309}"/>
              </a:ext>
            </a:extLst>
          </p:cNvPr>
          <p:cNvSpPr/>
          <p:nvPr/>
        </p:nvSpPr>
        <p:spPr>
          <a:xfrm rot="19333768">
            <a:off x="5692295" y="3807255"/>
            <a:ext cx="8851939" cy="4079218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="" xmlns:a16="http://schemas.microsoft.com/office/drawing/2014/main" id="{6B251707-3977-4197-AFC1-51E3A98F9322}"/>
              </a:ext>
            </a:extLst>
          </p:cNvPr>
          <p:cNvSpPr/>
          <p:nvPr/>
        </p:nvSpPr>
        <p:spPr>
          <a:xfrm rot="3168919">
            <a:off x="6680288" y="-2191944"/>
            <a:ext cx="5587366" cy="4916639"/>
          </a:xfrm>
          <a:prstGeom prst="flowChartProcess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9DF1B2A8-2955-48FC-8EFC-AA6413326D80}"/>
              </a:ext>
            </a:extLst>
          </p:cNvPr>
          <p:cNvGrpSpPr/>
          <p:nvPr/>
        </p:nvGrpSpPr>
        <p:grpSpPr>
          <a:xfrm rot="3762325">
            <a:off x="9661474" y="256203"/>
            <a:ext cx="1080000" cy="1080000"/>
            <a:chOff x="3228072" y="1742173"/>
            <a:chExt cx="577515" cy="577515"/>
          </a:xfrm>
          <a:noFill/>
        </p:grpSpPr>
        <p:sp>
          <p:nvSpPr>
            <p:cNvPr id="7" name="Блок-схема: процесс 6">
              <a:extLst>
                <a:ext uri="{FF2B5EF4-FFF2-40B4-BE49-F238E27FC236}">
                  <a16:creationId xmlns="" xmlns:a16="http://schemas.microsoft.com/office/drawing/2014/main" id="{E457CBAE-8B35-4633-8EA3-58417D58172F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Блок-схема: процесс 9">
              <a:extLst>
                <a:ext uri="{FF2B5EF4-FFF2-40B4-BE49-F238E27FC236}">
                  <a16:creationId xmlns="" xmlns:a16="http://schemas.microsoft.com/office/drawing/2014/main" id="{3592B3C5-AEB6-450F-B06E-5E97EF5AC227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1" name="Равнобедренный треугольник 20">
            <a:extLst>
              <a:ext uri="{FF2B5EF4-FFF2-40B4-BE49-F238E27FC236}">
                <a16:creationId xmlns="" xmlns:a16="http://schemas.microsoft.com/office/drawing/2014/main" id="{413FC64E-EB7D-4351-AAE8-E05B2D9A3C94}"/>
              </a:ext>
            </a:extLst>
          </p:cNvPr>
          <p:cNvSpPr/>
          <p:nvPr/>
        </p:nvSpPr>
        <p:spPr>
          <a:xfrm rot="18721267">
            <a:off x="7086836" y="2273065"/>
            <a:ext cx="3704906" cy="3014607"/>
          </a:xfrm>
          <a:prstGeom prst="triangle">
            <a:avLst>
              <a:gd name="adj" fmla="val 50184"/>
            </a:avLst>
          </a:prstGeom>
          <a:noFill/>
          <a:ln w="63500">
            <a:solidFill>
              <a:srgbClr val="D60C0C"/>
            </a:solidFill>
          </a:ln>
          <a:effectLst>
            <a:glow rad="127000">
              <a:srgbClr val="FF1D1D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B4D00BE-3A4C-4EEA-9DF7-282327B58F20}"/>
              </a:ext>
            </a:extLst>
          </p:cNvPr>
          <p:cNvSpPr txBox="1"/>
          <p:nvPr/>
        </p:nvSpPr>
        <p:spPr>
          <a:xfrm>
            <a:off x="3376093" y="105123"/>
            <a:ext cx="4901784" cy="72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О проекте</a:t>
            </a:r>
            <a:endParaRPr lang="ru-RU" sz="4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8110664B-6BE4-44CF-9597-76B29B2E84C8}"/>
              </a:ext>
            </a:extLst>
          </p:cNvPr>
          <p:cNvGrpSpPr/>
          <p:nvPr/>
        </p:nvGrpSpPr>
        <p:grpSpPr>
          <a:xfrm rot="446449">
            <a:off x="3955449" y="5578461"/>
            <a:ext cx="972000" cy="972000"/>
            <a:chOff x="3228072" y="1742173"/>
            <a:chExt cx="577515" cy="577515"/>
          </a:xfrm>
          <a:noFill/>
        </p:grpSpPr>
        <p:sp>
          <p:nvSpPr>
            <p:cNvPr id="15" name="Блок-схема: процесс 14">
              <a:extLst>
                <a:ext uri="{FF2B5EF4-FFF2-40B4-BE49-F238E27FC236}">
                  <a16:creationId xmlns="" xmlns:a16="http://schemas.microsoft.com/office/drawing/2014/main" id="{6F8F454C-83B3-4168-ABC9-F0F3B3C05E5A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Блок-схема: процесс 15">
              <a:extLst>
                <a:ext uri="{FF2B5EF4-FFF2-40B4-BE49-F238E27FC236}">
                  <a16:creationId xmlns="" xmlns:a16="http://schemas.microsoft.com/office/drawing/2014/main" id="{16CE31B5-CBEB-425A-9CDD-3E21049AE8BF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2F8DF15-2F4B-4CEE-A780-A8C784F5E07F}"/>
              </a:ext>
            </a:extLst>
          </p:cNvPr>
          <p:cNvSpPr txBox="1"/>
          <p:nvPr/>
        </p:nvSpPr>
        <p:spPr>
          <a:xfrm>
            <a:off x="340447" y="838201"/>
            <a:ext cx="10406206" cy="56938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Своего ассистента я назвал </a:t>
            </a:r>
            <a:r>
              <a:rPr lang="ru-RU" sz="2800" dirty="0" err="1" smtClean="0"/>
              <a:t>Брич</a:t>
            </a:r>
            <a:r>
              <a:rPr lang="ru-RU" sz="2800" dirty="0" smtClean="0"/>
              <a:t>. Его основная функция – запуск файлов по их директории. </a:t>
            </a:r>
            <a:r>
              <a:rPr lang="ru-RU" sz="2800" dirty="0" err="1" smtClean="0"/>
              <a:t>Брич</a:t>
            </a:r>
            <a:r>
              <a:rPr lang="ru-RU" sz="2800" dirty="0" smtClean="0"/>
              <a:t> написан таким образом, что в него легко внедрить новые команды, например открытие сайтов или включение музыки. Это позволяет легко использовать и редактировать код другим людям. Для создания голоса </a:t>
            </a:r>
            <a:r>
              <a:rPr lang="ru-RU" sz="2800" dirty="0" err="1" smtClean="0"/>
              <a:t>Брича</a:t>
            </a:r>
            <a:r>
              <a:rPr lang="ru-RU" sz="2800" dirty="0" smtClean="0"/>
              <a:t> я использовал библиотеку </a:t>
            </a:r>
            <a:r>
              <a:rPr lang="en-US" sz="2800" dirty="0" err="1" smtClean="0"/>
              <a:t>pyttsx</a:t>
            </a:r>
            <a:r>
              <a:rPr lang="ru-RU" sz="2800" dirty="0" smtClean="0"/>
              <a:t>3, для распознавания речи </a:t>
            </a:r>
            <a:r>
              <a:rPr lang="en-US" sz="2800" dirty="0" smtClean="0"/>
              <a:t>speech recognition </a:t>
            </a:r>
            <a:r>
              <a:rPr lang="ru-RU" sz="2800" dirty="0" smtClean="0"/>
              <a:t>и </a:t>
            </a:r>
            <a:r>
              <a:rPr lang="en-US" sz="2800" dirty="0" smtClean="0"/>
              <a:t>fuzzy </a:t>
            </a:r>
            <a:r>
              <a:rPr lang="en-US" sz="2800" dirty="0" err="1" smtClean="0"/>
              <a:t>wuzzy</a:t>
            </a:r>
            <a:r>
              <a:rPr lang="ru-RU" sz="2800" dirty="0" smtClean="0"/>
              <a:t>. Сам ассистент – консольный </a:t>
            </a:r>
            <a:r>
              <a:rPr lang="ru-RU" sz="2800" dirty="0" err="1" smtClean="0"/>
              <a:t>скрипт</a:t>
            </a:r>
            <a:r>
              <a:rPr lang="ru-RU" sz="2800" dirty="0" smtClean="0"/>
              <a:t>, написанный на языке </a:t>
            </a:r>
            <a:r>
              <a:rPr lang="en-US" sz="2800" dirty="0" smtClean="0"/>
              <a:t>python</a:t>
            </a:r>
            <a:r>
              <a:rPr lang="ru-RU" sz="2800" dirty="0" smtClean="0"/>
              <a:t>, который запускается через .</a:t>
            </a:r>
            <a:r>
              <a:rPr lang="en-US" sz="2800" dirty="0" err="1" smtClean="0"/>
              <a:t>py</a:t>
            </a:r>
            <a:r>
              <a:rPr lang="ru-RU" sz="2800" dirty="0" smtClean="0"/>
              <a:t> файл. Так же к файлу прилагается </a:t>
            </a:r>
            <a:r>
              <a:rPr lang="en-US" sz="2800" dirty="0" smtClean="0"/>
              <a:t>.txt </a:t>
            </a:r>
            <a:r>
              <a:rPr lang="ru-RU" sz="2800" dirty="0" err="1" smtClean="0"/>
              <a:t>конфиг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С его помощью и запускаются команды. Чтобы пользоваться </a:t>
            </a:r>
            <a:r>
              <a:rPr lang="ru-RU" sz="2800" dirty="0" err="1" smtClean="0"/>
              <a:t>конфигом</a:t>
            </a:r>
            <a:r>
              <a:rPr lang="ru-RU" sz="2800" dirty="0" smtClean="0"/>
              <a:t> нужно сделать следующую запись: </a:t>
            </a:r>
          </a:p>
          <a:p>
            <a:r>
              <a:rPr lang="ru-RU" sz="2800" dirty="0" err="1" smtClean="0"/>
              <a:t>любое_слово</a:t>
            </a:r>
            <a:r>
              <a:rPr lang="ru-RU" sz="2800" dirty="0" smtClean="0"/>
              <a:t>(слова для распознавания через запятую): </a:t>
            </a:r>
            <a:r>
              <a:rPr lang="ru-RU" sz="2800" dirty="0" err="1" smtClean="0"/>
              <a:t>путь_к_файлу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D2F864AA-DC87-4C7E-9AC5-F94964303F2E}"/>
              </a:ext>
            </a:extLst>
          </p:cNvPr>
          <p:cNvGrpSpPr/>
          <p:nvPr/>
        </p:nvGrpSpPr>
        <p:grpSpPr>
          <a:xfrm rot="4399978">
            <a:off x="9638359" y="4635651"/>
            <a:ext cx="1980000" cy="1980000"/>
            <a:chOff x="3228072" y="1742173"/>
            <a:chExt cx="577515" cy="577515"/>
          </a:xfrm>
          <a:noFill/>
        </p:grpSpPr>
        <p:sp>
          <p:nvSpPr>
            <p:cNvPr id="18" name="Блок-схема: процесс 17">
              <a:extLst>
                <a:ext uri="{FF2B5EF4-FFF2-40B4-BE49-F238E27FC236}">
                  <a16:creationId xmlns="" xmlns:a16="http://schemas.microsoft.com/office/drawing/2014/main" id="{2F3BAD0C-F058-4EA9-84EC-E436EBBB0A1C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Блок-схема: процесс 18">
              <a:extLst>
                <a:ext uri="{FF2B5EF4-FFF2-40B4-BE49-F238E27FC236}">
                  <a16:creationId xmlns="" xmlns:a16="http://schemas.microsoft.com/office/drawing/2014/main" id="{77467086-299A-4F02-8A3D-A335DAD6301B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75748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14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700000">
                                      <p:cBhvr>
                                        <p:cTn id="20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8DD0CFA-94DE-4473-9C98-D63604CA20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>
            <a:extLst>
              <a:ext uri="{FF2B5EF4-FFF2-40B4-BE49-F238E27FC236}">
                <a16:creationId xmlns="" xmlns:a16="http://schemas.microsoft.com/office/drawing/2014/main" id="{C3DC63E4-0CA1-47A1-A19F-547C8D5DE5FA}"/>
              </a:ext>
            </a:extLst>
          </p:cNvPr>
          <p:cNvSpPr/>
          <p:nvPr/>
        </p:nvSpPr>
        <p:spPr>
          <a:xfrm rot="19333768">
            <a:off x="5775506" y="3792999"/>
            <a:ext cx="8851939" cy="4079218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="" xmlns:a16="http://schemas.microsoft.com/office/drawing/2014/main" id="{DCF518D1-1E31-47FF-80A7-AF134C71E318}"/>
              </a:ext>
            </a:extLst>
          </p:cNvPr>
          <p:cNvSpPr/>
          <p:nvPr/>
        </p:nvSpPr>
        <p:spPr>
          <a:xfrm rot="3116531">
            <a:off x="6680287" y="-2161597"/>
            <a:ext cx="5587366" cy="4916639"/>
          </a:xfrm>
          <a:prstGeom prst="flowChartProcess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6">
            <a:extLst>
              <a:ext uri="{FF2B5EF4-FFF2-40B4-BE49-F238E27FC236}">
                <a16:creationId xmlns="" xmlns:a16="http://schemas.microsoft.com/office/drawing/2014/main" id="{250FF095-B293-4C30-902D-51F469B482B2}"/>
              </a:ext>
            </a:extLst>
          </p:cNvPr>
          <p:cNvGrpSpPr/>
          <p:nvPr/>
        </p:nvGrpSpPr>
        <p:grpSpPr>
          <a:xfrm rot="3762325">
            <a:off x="9661474" y="256203"/>
            <a:ext cx="1080000" cy="1080000"/>
            <a:chOff x="3228072" y="1742173"/>
            <a:chExt cx="577515" cy="577515"/>
          </a:xfrm>
          <a:noFill/>
        </p:grpSpPr>
        <p:sp>
          <p:nvSpPr>
            <p:cNvPr id="8" name="Блок-схема: процесс 7">
              <a:extLst>
                <a:ext uri="{FF2B5EF4-FFF2-40B4-BE49-F238E27FC236}">
                  <a16:creationId xmlns="" xmlns:a16="http://schemas.microsoft.com/office/drawing/2014/main" id="{6D42AC35-1076-4D2D-AD43-35BB4C5CD896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Блок-схема: процесс 8">
              <a:extLst>
                <a:ext uri="{FF2B5EF4-FFF2-40B4-BE49-F238E27FC236}">
                  <a16:creationId xmlns="" xmlns:a16="http://schemas.microsoft.com/office/drawing/2014/main" id="{87D56A71-0412-4EF7-B3B6-ECCAD5E66E4C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01307C0-B0E1-4CE2-AD09-C47DA2C4B492}"/>
              </a:ext>
            </a:extLst>
          </p:cNvPr>
          <p:cNvSpPr txBox="1"/>
          <p:nvPr/>
        </p:nvSpPr>
        <p:spPr>
          <a:xfrm>
            <a:off x="1886469" y="77264"/>
            <a:ext cx="8419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+mj-lt"/>
              </a:rPr>
              <a:t>Фрагмент кода бота: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Группа 17">
            <a:extLst>
              <a:ext uri="{FF2B5EF4-FFF2-40B4-BE49-F238E27FC236}">
                <a16:creationId xmlns="" xmlns:a16="http://schemas.microsoft.com/office/drawing/2014/main" id="{E30E7288-8124-423A-AFC7-C7248D2D6204}"/>
              </a:ext>
            </a:extLst>
          </p:cNvPr>
          <p:cNvGrpSpPr/>
          <p:nvPr/>
        </p:nvGrpSpPr>
        <p:grpSpPr>
          <a:xfrm rot="4399978">
            <a:off x="685718" y="539072"/>
            <a:ext cx="1980000" cy="1980000"/>
            <a:chOff x="3228072" y="1742173"/>
            <a:chExt cx="577515" cy="577515"/>
          </a:xfrm>
          <a:noFill/>
        </p:grpSpPr>
        <p:sp>
          <p:nvSpPr>
            <p:cNvPr id="19" name="Блок-схема: процесс 18">
              <a:extLst>
                <a:ext uri="{FF2B5EF4-FFF2-40B4-BE49-F238E27FC236}">
                  <a16:creationId xmlns="" xmlns:a16="http://schemas.microsoft.com/office/drawing/2014/main" id="{B589F921-0D98-4CB4-AA2E-DC7DD013FDEF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Блок-схема: процесс 19">
              <a:extLst>
                <a:ext uri="{FF2B5EF4-FFF2-40B4-BE49-F238E27FC236}">
                  <a16:creationId xmlns="" xmlns:a16="http://schemas.microsoft.com/office/drawing/2014/main" id="{9404116A-B91F-4FDE-BB83-09F8C8FAFCEB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7" name="Группа 13">
            <a:extLst>
              <a:ext uri="{FF2B5EF4-FFF2-40B4-BE49-F238E27FC236}">
                <a16:creationId xmlns="" xmlns:a16="http://schemas.microsoft.com/office/drawing/2014/main" id="{6FE86165-82B4-464D-886C-9A45FADEDEA8}"/>
              </a:ext>
            </a:extLst>
          </p:cNvPr>
          <p:cNvGrpSpPr/>
          <p:nvPr/>
        </p:nvGrpSpPr>
        <p:grpSpPr>
          <a:xfrm rot="446449">
            <a:off x="3847694" y="5620331"/>
            <a:ext cx="972000" cy="972000"/>
            <a:chOff x="3228072" y="1742173"/>
            <a:chExt cx="577515" cy="577515"/>
          </a:xfrm>
          <a:noFill/>
        </p:grpSpPr>
        <p:sp>
          <p:nvSpPr>
            <p:cNvPr id="15" name="Блок-схема: процесс 14">
              <a:extLst>
                <a:ext uri="{FF2B5EF4-FFF2-40B4-BE49-F238E27FC236}">
                  <a16:creationId xmlns="" xmlns:a16="http://schemas.microsoft.com/office/drawing/2014/main" id="{6A26A424-DD33-4379-89E5-F97724480C6B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Блок-схема: процесс 15">
              <a:extLst>
                <a:ext uri="{FF2B5EF4-FFF2-40B4-BE49-F238E27FC236}">
                  <a16:creationId xmlns="" xmlns:a16="http://schemas.microsoft.com/office/drawing/2014/main" id="{1A8E628F-76B0-419D-8547-F0D5C7B4D1EB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Равнобедренный треугольник 9">
            <a:extLst>
              <a:ext uri="{FF2B5EF4-FFF2-40B4-BE49-F238E27FC236}">
                <a16:creationId xmlns="" xmlns:a16="http://schemas.microsoft.com/office/drawing/2014/main" id="{A0F0A82D-466A-4D71-9B9B-EF199833A159}"/>
              </a:ext>
            </a:extLst>
          </p:cNvPr>
          <p:cNvSpPr/>
          <p:nvPr/>
        </p:nvSpPr>
        <p:spPr>
          <a:xfrm rot="18721267">
            <a:off x="7086836" y="2273065"/>
            <a:ext cx="3704906" cy="3014607"/>
          </a:xfrm>
          <a:prstGeom prst="triangle">
            <a:avLst>
              <a:gd name="adj" fmla="val 50184"/>
            </a:avLst>
          </a:prstGeom>
          <a:noFill/>
          <a:ln w="63500">
            <a:solidFill>
              <a:srgbClr val="D60C0C"/>
            </a:solidFill>
          </a:ln>
          <a:effectLst>
            <a:glow rad="127000">
              <a:srgbClr val="FF1D1D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/>
          <p:nvPr/>
        </p:nvPicPr>
        <p:blipFill>
          <a:blip r:embed="rId2" cstate="print"/>
          <a:srcRect b="49979"/>
          <a:stretch>
            <a:fillRect/>
          </a:stretch>
        </p:blipFill>
        <p:spPr>
          <a:xfrm>
            <a:off x="0" y="700087"/>
            <a:ext cx="5200650" cy="6157913"/>
          </a:xfrm>
          <a:prstGeom prst="rect">
            <a:avLst/>
          </a:prstGeom>
        </p:spPr>
      </p:pic>
      <p:pic>
        <p:nvPicPr>
          <p:cNvPr id="18" name="Рисунок 17"/>
          <p:cNvPicPr/>
          <p:nvPr/>
        </p:nvPicPr>
        <p:blipFill>
          <a:blip r:embed="rId2" cstate="print"/>
          <a:srcRect t="47509" b="3475"/>
          <a:stretch>
            <a:fillRect/>
          </a:stretch>
        </p:blipFill>
        <p:spPr>
          <a:xfrm>
            <a:off x="5202554" y="814387"/>
            <a:ext cx="5408295" cy="56435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18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14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700000">
                                      <p:cBhvr>
                                        <p:cTn id="20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8DD0CFA-94DE-4473-9C98-D63604CA20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>
            <a:extLst>
              <a:ext uri="{FF2B5EF4-FFF2-40B4-BE49-F238E27FC236}">
                <a16:creationId xmlns="" xmlns:a16="http://schemas.microsoft.com/office/drawing/2014/main" id="{C3DC63E4-0CA1-47A1-A19F-547C8D5DE5FA}"/>
              </a:ext>
            </a:extLst>
          </p:cNvPr>
          <p:cNvSpPr/>
          <p:nvPr/>
        </p:nvSpPr>
        <p:spPr>
          <a:xfrm rot="19333768">
            <a:off x="5775506" y="3792999"/>
            <a:ext cx="8851939" cy="4079218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="" xmlns:a16="http://schemas.microsoft.com/office/drawing/2014/main" id="{DCF518D1-1E31-47FF-80A7-AF134C71E318}"/>
              </a:ext>
            </a:extLst>
          </p:cNvPr>
          <p:cNvSpPr/>
          <p:nvPr/>
        </p:nvSpPr>
        <p:spPr>
          <a:xfrm rot="3116531">
            <a:off x="6680287" y="-2161597"/>
            <a:ext cx="5587366" cy="4916639"/>
          </a:xfrm>
          <a:prstGeom prst="flowChartProcess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250FF095-B293-4C30-902D-51F469B482B2}"/>
              </a:ext>
            </a:extLst>
          </p:cNvPr>
          <p:cNvGrpSpPr/>
          <p:nvPr/>
        </p:nvGrpSpPr>
        <p:grpSpPr>
          <a:xfrm rot="3762325">
            <a:off x="9661474" y="256203"/>
            <a:ext cx="1080000" cy="1080000"/>
            <a:chOff x="3228072" y="1742173"/>
            <a:chExt cx="577515" cy="577515"/>
          </a:xfrm>
          <a:noFill/>
        </p:grpSpPr>
        <p:sp>
          <p:nvSpPr>
            <p:cNvPr id="8" name="Блок-схема: процесс 7">
              <a:extLst>
                <a:ext uri="{FF2B5EF4-FFF2-40B4-BE49-F238E27FC236}">
                  <a16:creationId xmlns="" xmlns:a16="http://schemas.microsoft.com/office/drawing/2014/main" id="{6D42AC35-1076-4D2D-AD43-35BB4C5CD896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Блок-схема: процесс 8">
              <a:extLst>
                <a:ext uri="{FF2B5EF4-FFF2-40B4-BE49-F238E27FC236}">
                  <a16:creationId xmlns="" xmlns:a16="http://schemas.microsoft.com/office/drawing/2014/main" id="{87D56A71-0412-4EF7-B3B6-ECCAD5E66E4C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01307C0-B0E1-4CE2-AD09-C47DA2C4B492}"/>
              </a:ext>
            </a:extLst>
          </p:cNvPr>
          <p:cNvSpPr txBox="1"/>
          <p:nvPr/>
        </p:nvSpPr>
        <p:spPr>
          <a:xfrm>
            <a:off x="1886469" y="77264"/>
            <a:ext cx="8419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+mj-lt"/>
              </a:rPr>
              <a:t>Команды и </a:t>
            </a:r>
            <a:r>
              <a:rPr lang="ru-RU" sz="4000" dirty="0" smtClean="0">
                <a:solidFill>
                  <a:schemeClr val="bg1"/>
                </a:solidFill>
                <a:latin typeface="+mj-lt"/>
              </a:rPr>
              <a:t>их выполнение: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E30E7288-8124-423A-AFC7-C7248D2D6204}"/>
              </a:ext>
            </a:extLst>
          </p:cNvPr>
          <p:cNvGrpSpPr/>
          <p:nvPr/>
        </p:nvGrpSpPr>
        <p:grpSpPr>
          <a:xfrm rot="4399978">
            <a:off x="685718" y="539072"/>
            <a:ext cx="1980000" cy="1980000"/>
            <a:chOff x="3228072" y="1742173"/>
            <a:chExt cx="577515" cy="577515"/>
          </a:xfrm>
          <a:noFill/>
        </p:grpSpPr>
        <p:sp>
          <p:nvSpPr>
            <p:cNvPr id="19" name="Блок-схема: процесс 18">
              <a:extLst>
                <a:ext uri="{FF2B5EF4-FFF2-40B4-BE49-F238E27FC236}">
                  <a16:creationId xmlns="" xmlns:a16="http://schemas.microsoft.com/office/drawing/2014/main" id="{B589F921-0D98-4CB4-AA2E-DC7DD013FDEF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Блок-схема: процесс 19">
              <a:extLst>
                <a:ext uri="{FF2B5EF4-FFF2-40B4-BE49-F238E27FC236}">
                  <a16:creationId xmlns="" xmlns:a16="http://schemas.microsoft.com/office/drawing/2014/main" id="{9404116A-B91F-4FDE-BB83-09F8C8FAFCEB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6FE86165-82B4-464D-886C-9A45FADEDEA8}"/>
              </a:ext>
            </a:extLst>
          </p:cNvPr>
          <p:cNvGrpSpPr/>
          <p:nvPr/>
        </p:nvGrpSpPr>
        <p:grpSpPr>
          <a:xfrm rot="446449">
            <a:off x="3847694" y="5620331"/>
            <a:ext cx="972000" cy="972000"/>
            <a:chOff x="3228072" y="1742173"/>
            <a:chExt cx="577515" cy="577515"/>
          </a:xfrm>
          <a:noFill/>
        </p:grpSpPr>
        <p:sp>
          <p:nvSpPr>
            <p:cNvPr id="15" name="Блок-схема: процесс 14">
              <a:extLst>
                <a:ext uri="{FF2B5EF4-FFF2-40B4-BE49-F238E27FC236}">
                  <a16:creationId xmlns="" xmlns:a16="http://schemas.microsoft.com/office/drawing/2014/main" id="{6A26A424-DD33-4379-89E5-F97724480C6B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Блок-схема: процесс 15">
              <a:extLst>
                <a:ext uri="{FF2B5EF4-FFF2-40B4-BE49-F238E27FC236}">
                  <a16:creationId xmlns="" xmlns:a16="http://schemas.microsoft.com/office/drawing/2014/main" id="{1A8E628F-76B0-419D-8547-F0D5C7B4D1EB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Равнобедренный треугольник 9">
            <a:extLst>
              <a:ext uri="{FF2B5EF4-FFF2-40B4-BE49-F238E27FC236}">
                <a16:creationId xmlns="" xmlns:a16="http://schemas.microsoft.com/office/drawing/2014/main" id="{A0F0A82D-466A-4D71-9B9B-EF199833A159}"/>
              </a:ext>
            </a:extLst>
          </p:cNvPr>
          <p:cNvSpPr/>
          <p:nvPr/>
        </p:nvSpPr>
        <p:spPr>
          <a:xfrm rot="18721267">
            <a:off x="7086836" y="2273065"/>
            <a:ext cx="3704906" cy="3014607"/>
          </a:xfrm>
          <a:prstGeom prst="triangle">
            <a:avLst>
              <a:gd name="adj" fmla="val 50184"/>
            </a:avLst>
          </a:prstGeom>
          <a:noFill/>
          <a:ln w="63500">
            <a:solidFill>
              <a:srgbClr val="D60C0C"/>
            </a:solidFill>
          </a:ln>
          <a:effectLst>
            <a:glow rad="127000">
              <a:srgbClr val="FF1D1D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IMG_115210114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38150" y="971550"/>
            <a:ext cx="7391400" cy="5543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18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14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700000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5B004CF-A5BC-46C3-B59E-1CA49B0A65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>
            <a:extLst>
              <a:ext uri="{FF2B5EF4-FFF2-40B4-BE49-F238E27FC236}">
                <a16:creationId xmlns="" xmlns:a16="http://schemas.microsoft.com/office/drawing/2014/main" id="{E9E07BF0-6614-4BA4-BF23-4F74DDDEE4EE}"/>
              </a:ext>
            </a:extLst>
          </p:cNvPr>
          <p:cNvSpPr/>
          <p:nvPr/>
        </p:nvSpPr>
        <p:spPr>
          <a:xfrm rot="19333768">
            <a:off x="5775505" y="3792266"/>
            <a:ext cx="8851939" cy="4079218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="" xmlns:a16="http://schemas.microsoft.com/office/drawing/2014/main" id="{4B9821A0-2C68-48FE-AB22-83EFDB78EACF}"/>
              </a:ext>
            </a:extLst>
          </p:cNvPr>
          <p:cNvSpPr/>
          <p:nvPr/>
        </p:nvSpPr>
        <p:spPr>
          <a:xfrm rot="3116531">
            <a:off x="6680287" y="-2161597"/>
            <a:ext cx="5587366" cy="4916639"/>
          </a:xfrm>
          <a:prstGeom prst="flowChartProcess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>
            <a:extLst>
              <a:ext uri="{FF2B5EF4-FFF2-40B4-BE49-F238E27FC236}">
                <a16:creationId xmlns="" xmlns:a16="http://schemas.microsoft.com/office/drawing/2014/main" id="{1F506675-AD0C-4841-B81B-89E2E265B5C1}"/>
              </a:ext>
            </a:extLst>
          </p:cNvPr>
          <p:cNvSpPr/>
          <p:nvPr/>
        </p:nvSpPr>
        <p:spPr>
          <a:xfrm rot="18721267">
            <a:off x="7086836" y="2273065"/>
            <a:ext cx="3704906" cy="3014607"/>
          </a:xfrm>
          <a:prstGeom prst="triangle">
            <a:avLst>
              <a:gd name="adj" fmla="val 50184"/>
            </a:avLst>
          </a:prstGeom>
          <a:noFill/>
          <a:ln w="63500">
            <a:solidFill>
              <a:srgbClr val="D60C0C"/>
            </a:solidFill>
          </a:ln>
          <a:effectLst>
            <a:glow rad="127000">
              <a:srgbClr val="FF1D1D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46BF794C-0A0C-4E82-AE3D-0DAD2A14C7DE}"/>
              </a:ext>
            </a:extLst>
          </p:cNvPr>
          <p:cNvGrpSpPr/>
          <p:nvPr/>
        </p:nvGrpSpPr>
        <p:grpSpPr>
          <a:xfrm rot="446449">
            <a:off x="2579743" y="5231499"/>
            <a:ext cx="972000" cy="972000"/>
            <a:chOff x="3228072" y="1742173"/>
            <a:chExt cx="577515" cy="577515"/>
          </a:xfrm>
          <a:noFill/>
        </p:grpSpPr>
        <p:sp>
          <p:nvSpPr>
            <p:cNvPr id="16" name="Блок-схема: процесс 15">
              <a:extLst>
                <a:ext uri="{FF2B5EF4-FFF2-40B4-BE49-F238E27FC236}">
                  <a16:creationId xmlns="" xmlns:a16="http://schemas.microsoft.com/office/drawing/2014/main" id="{590B4A53-16E5-4F16-B1AB-B40AC74C587A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Блок-схема: процесс 16">
              <a:extLst>
                <a:ext uri="{FF2B5EF4-FFF2-40B4-BE49-F238E27FC236}">
                  <a16:creationId xmlns="" xmlns:a16="http://schemas.microsoft.com/office/drawing/2014/main" id="{4681F93A-2954-4420-A95B-7C97201D4258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9C0C2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67560BB7-56E7-4C68-AC9D-DC3D14F08368}"/>
              </a:ext>
            </a:extLst>
          </p:cNvPr>
          <p:cNvGrpSpPr/>
          <p:nvPr/>
        </p:nvGrpSpPr>
        <p:grpSpPr>
          <a:xfrm rot="3762325">
            <a:off x="9546405" y="226775"/>
            <a:ext cx="1080000" cy="1080000"/>
            <a:chOff x="3228072" y="1742173"/>
            <a:chExt cx="577515" cy="577515"/>
          </a:xfrm>
          <a:noFill/>
        </p:grpSpPr>
        <p:sp>
          <p:nvSpPr>
            <p:cNvPr id="8" name="Блок-схема: процесс 7">
              <a:extLst>
                <a:ext uri="{FF2B5EF4-FFF2-40B4-BE49-F238E27FC236}">
                  <a16:creationId xmlns="" xmlns:a16="http://schemas.microsoft.com/office/drawing/2014/main" id="{99CC2117-82F5-4E68-96CF-289D572591F2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Блок-схема: процесс 8">
              <a:extLst>
                <a:ext uri="{FF2B5EF4-FFF2-40B4-BE49-F238E27FC236}">
                  <a16:creationId xmlns="" xmlns:a16="http://schemas.microsoft.com/office/drawing/2014/main" id="{15F0EA8B-9476-4341-98F8-AD26DF5152E8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397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0BFCFFC6-4FB4-4154-A268-DD1032CD5C71}"/>
              </a:ext>
            </a:extLst>
          </p:cNvPr>
          <p:cNvGrpSpPr/>
          <p:nvPr/>
        </p:nvGrpSpPr>
        <p:grpSpPr>
          <a:xfrm rot="4399978">
            <a:off x="843394" y="590336"/>
            <a:ext cx="1980000" cy="1980000"/>
            <a:chOff x="3228072" y="1742173"/>
            <a:chExt cx="577515" cy="577515"/>
          </a:xfrm>
          <a:noFill/>
        </p:grpSpPr>
        <p:sp>
          <p:nvSpPr>
            <p:cNvPr id="12" name="Блок-схема: процесс 11">
              <a:extLst>
                <a:ext uri="{FF2B5EF4-FFF2-40B4-BE49-F238E27FC236}">
                  <a16:creationId xmlns="" xmlns:a16="http://schemas.microsoft.com/office/drawing/2014/main" id="{6CA29C53-420E-439A-A576-225F647D6886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Блок-схема: процесс 12">
              <a:extLst>
                <a:ext uri="{FF2B5EF4-FFF2-40B4-BE49-F238E27FC236}">
                  <a16:creationId xmlns="" xmlns:a16="http://schemas.microsoft.com/office/drawing/2014/main" id="{B87347F1-8202-468B-990A-88A2C571E2A3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190500" cap="rnd">
              <a:solidFill>
                <a:srgbClr val="87217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1" name="IMG_199050924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78105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558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14" dur="1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60" fill="hold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60" fill="hold">
                                          <p:stCondLst>
                                            <p:cond delay="5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60" fill="hold">
                                          <p:stCondLst>
                                            <p:cond delay="7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6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700000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8D230C5-5E33-4FB5-AC05-CA93D6E2DF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>
            <a:extLst>
              <a:ext uri="{FF2B5EF4-FFF2-40B4-BE49-F238E27FC236}">
                <a16:creationId xmlns="" xmlns:a16="http://schemas.microsoft.com/office/drawing/2014/main" id="{A5D946B7-9EA7-4F04-98F5-CB6430342EEC}"/>
              </a:ext>
            </a:extLst>
          </p:cNvPr>
          <p:cNvSpPr/>
          <p:nvPr/>
        </p:nvSpPr>
        <p:spPr>
          <a:xfrm rot="18900000">
            <a:off x="389661" y="3721060"/>
            <a:ext cx="6458549" cy="4462451"/>
          </a:xfrm>
          <a:prstGeom prst="flowChartProcess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="" xmlns:a16="http://schemas.microsoft.com/office/drawing/2014/main" id="{B14C88A5-CCF2-4457-AE6C-F3F9D87A5316}"/>
              </a:ext>
            </a:extLst>
          </p:cNvPr>
          <p:cNvSpPr/>
          <p:nvPr/>
        </p:nvSpPr>
        <p:spPr>
          <a:xfrm rot="18900000">
            <a:off x="2460151" y="4308460"/>
            <a:ext cx="13623911" cy="4537671"/>
          </a:xfrm>
          <a:prstGeom prst="flowChartProcess">
            <a:avLst/>
          </a:prstGeom>
          <a:solidFill>
            <a:srgbClr val="27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роцесс 6">
            <a:extLst>
              <a:ext uri="{FF2B5EF4-FFF2-40B4-BE49-F238E27FC236}">
                <a16:creationId xmlns="" xmlns:a16="http://schemas.microsoft.com/office/drawing/2014/main" id="{9CDE8076-B5A4-4A5E-925E-D0F00B2F7967}"/>
              </a:ext>
            </a:extLst>
          </p:cNvPr>
          <p:cNvSpPr/>
          <p:nvPr/>
        </p:nvSpPr>
        <p:spPr>
          <a:xfrm rot="18900000">
            <a:off x="-2683802" y="431583"/>
            <a:ext cx="6292856" cy="4593563"/>
          </a:xfrm>
          <a:prstGeom prst="flowChartProcess">
            <a:avLst/>
          </a:prstGeom>
          <a:solidFill>
            <a:srgbClr val="53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9CFFD5B-4BEE-4ADB-9A15-222E58D860C2}"/>
              </a:ext>
            </a:extLst>
          </p:cNvPr>
          <p:cNvSpPr/>
          <p:nvPr/>
        </p:nvSpPr>
        <p:spPr>
          <a:xfrm rot="18911272">
            <a:off x="5261816" y="52753"/>
            <a:ext cx="4053245" cy="4398866"/>
          </a:xfrm>
          <a:prstGeom prst="rect">
            <a:avLst/>
          </a:prstGeom>
          <a:solidFill>
            <a:srgbClr val="363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B7D3FFE-01A9-400A-A10F-C1DB9E4E8320}"/>
              </a:ext>
            </a:extLst>
          </p:cNvPr>
          <p:cNvSpPr/>
          <p:nvPr/>
        </p:nvSpPr>
        <p:spPr>
          <a:xfrm rot="20832314">
            <a:off x="293752" y="5230068"/>
            <a:ext cx="5441430" cy="4728806"/>
          </a:xfrm>
          <a:prstGeom prst="rect">
            <a:avLst/>
          </a:prstGeom>
          <a:noFill/>
          <a:ln w="76200" cap="flat"/>
          <a:effectLst>
            <a:glow rad="177800">
              <a:schemeClr val="accent1">
                <a:satMod val="175000"/>
                <a:alpha val="3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="" xmlns:a16="http://schemas.microsoft.com/office/drawing/2014/main" id="{E34B8A8D-139E-47D8-BBC4-4D982AF04645}"/>
              </a:ext>
            </a:extLst>
          </p:cNvPr>
          <p:cNvSpPr/>
          <p:nvPr/>
        </p:nvSpPr>
        <p:spPr>
          <a:xfrm rot="6764448">
            <a:off x="8458553" y="-1783348"/>
            <a:ext cx="5872827" cy="4438650"/>
          </a:xfrm>
          <a:prstGeom prst="triangle">
            <a:avLst>
              <a:gd name="adj" fmla="val 42864"/>
            </a:avLst>
          </a:prstGeom>
          <a:noFill/>
          <a:ln w="76200">
            <a:solidFill>
              <a:srgbClr val="BF1B79"/>
            </a:solidFill>
          </a:ln>
          <a:effectLst>
            <a:glow rad="190500">
              <a:srgbClr val="CC609E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6C43513E-E695-4ABB-979D-A5F4290F6D22}"/>
              </a:ext>
            </a:extLst>
          </p:cNvPr>
          <p:cNvGrpSpPr/>
          <p:nvPr/>
        </p:nvGrpSpPr>
        <p:grpSpPr>
          <a:xfrm rot="4651969">
            <a:off x="8097019" y="3364347"/>
            <a:ext cx="3060000" cy="3060000"/>
            <a:chOff x="3228072" y="1742173"/>
            <a:chExt cx="577515" cy="577515"/>
          </a:xfrm>
          <a:noFill/>
        </p:grpSpPr>
        <p:sp>
          <p:nvSpPr>
            <p:cNvPr id="13" name="Блок-схема: процесс 12">
              <a:extLst>
                <a:ext uri="{FF2B5EF4-FFF2-40B4-BE49-F238E27FC236}">
                  <a16:creationId xmlns="" xmlns:a16="http://schemas.microsoft.com/office/drawing/2014/main" id="{852CED6F-8A2F-41F7-9D5E-E82D8AA21D9E}"/>
                </a:ext>
              </a:extLst>
            </p:cNvPr>
            <p:cNvSpPr/>
            <p:nvPr/>
          </p:nvSpPr>
          <p:spPr>
            <a:xfrm>
              <a:off x="3493971" y="1742173"/>
              <a:ext cx="45719" cy="577515"/>
            </a:xfrm>
            <a:prstGeom prst="flowChartProcess">
              <a:avLst/>
            </a:prstGeom>
            <a:grpFill/>
            <a:ln w="2540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процесс 13">
              <a:extLst>
                <a:ext uri="{FF2B5EF4-FFF2-40B4-BE49-F238E27FC236}">
                  <a16:creationId xmlns="" xmlns:a16="http://schemas.microsoft.com/office/drawing/2014/main" id="{A39C9E3F-2B2A-4C57-89D7-03D331050A16}"/>
                </a:ext>
              </a:extLst>
            </p:cNvPr>
            <p:cNvSpPr/>
            <p:nvPr/>
          </p:nvSpPr>
          <p:spPr>
            <a:xfrm rot="5400000">
              <a:off x="3493970" y="1742172"/>
              <a:ext cx="45719" cy="577515"/>
            </a:xfrm>
            <a:prstGeom prst="flowChartProcess">
              <a:avLst/>
            </a:prstGeom>
            <a:grpFill/>
            <a:ln w="254000" cap="rnd">
              <a:solidFill>
                <a:srgbClr val="1C818C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Дуга 14">
            <a:extLst>
              <a:ext uri="{FF2B5EF4-FFF2-40B4-BE49-F238E27FC236}">
                <a16:creationId xmlns="" xmlns:a16="http://schemas.microsoft.com/office/drawing/2014/main" id="{FB5B74F1-0918-4309-B016-93895C425259}"/>
              </a:ext>
            </a:extLst>
          </p:cNvPr>
          <p:cNvSpPr/>
          <p:nvPr/>
        </p:nvSpPr>
        <p:spPr>
          <a:xfrm rot="11230503">
            <a:off x="1168876" y="521428"/>
            <a:ext cx="3703152" cy="3590153"/>
          </a:xfrm>
          <a:prstGeom prst="arc">
            <a:avLst>
              <a:gd name="adj1" fmla="val 16200000"/>
              <a:gd name="adj2" fmla="val 10735624"/>
            </a:avLst>
          </a:prstGeom>
          <a:ln w="63500">
            <a:gradFill>
              <a:gsLst>
                <a:gs pos="100000">
                  <a:srgbClr val="F19400"/>
                </a:gs>
                <a:gs pos="4000">
                  <a:srgbClr val="DE208D"/>
                </a:gs>
              </a:gsLst>
              <a:lin ang="5400000" scaled="1"/>
            </a:gradFill>
          </a:ln>
          <a:effectLst>
            <a:glow rad="152400">
              <a:srgbClr val="E41C49">
                <a:alpha val="3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Дуга 15">
            <a:extLst>
              <a:ext uri="{FF2B5EF4-FFF2-40B4-BE49-F238E27FC236}">
                <a16:creationId xmlns="" xmlns:a16="http://schemas.microsoft.com/office/drawing/2014/main" id="{BEA68CC4-ED0A-47FF-97FE-FE046FF1E12C}"/>
              </a:ext>
            </a:extLst>
          </p:cNvPr>
          <p:cNvSpPr/>
          <p:nvPr/>
        </p:nvSpPr>
        <p:spPr>
          <a:xfrm rot="20457184">
            <a:off x="1908904" y="1207399"/>
            <a:ext cx="2223096" cy="2218210"/>
          </a:xfrm>
          <a:prstGeom prst="arc">
            <a:avLst>
              <a:gd name="adj1" fmla="val 16111814"/>
              <a:gd name="adj2" fmla="val 12110762"/>
            </a:avLst>
          </a:prstGeom>
          <a:ln w="63500">
            <a:gradFill>
              <a:gsLst>
                <a:gs pos="100000">
                  <a:srgbClr val="0788E9"/>
                </a:gs>
                <a:gs pos="0">
                  <a:srgbClr val="DE208D"/>
                </a:gs>
              </a:gsLst>
              <a:lin ang="5400000" scaled="1"/>
            </a:gradFill>
          </a:ln>
          <a:effectLst>
            <a:glow rad="152400">
              <a:srgbClr val="6961D5">
                <a:alpha val="29804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7A76E3B9-CC91-4EDA-B464-E596A725F71E}"/>
              </a:ext>
            </a:extLst>
          </p:cNvPr>
          <p:cNvSpPr/>
          <p:nvPr/>
        </p:nvSpPr>
        <p:spPr>
          <a:xfrm>
            <a:off x="2675567" y="2057079"/>
            <a:ext cx="540000" cy="518850"/>
          </a:xfrm>
          <a:prstGeom prst="ellipse">
            <a:avLst/>
          </a:prstGeom>
          <a:noFill/>
          <a:ln w="190500">
            <a:solidFill>
              <a:srgbClr val="6699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3F14427-9E3C-4645-94AA-35496C13DC30}"/>
              </a:ext>
            </a:extLst>
          </p:cNvPr>
          <p:cNvSpPr txBox="1"/>
          <p:nvPr/>
        </p:nvSpPr>
        <p:spPr>
          <a:xfrm>
            <a:off x="1002039" y="1226852"/>
            <a:ext cx="10187922" cy="60016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Голосовые помощники могут быть чрезвычайно полезными. Например, для человека в инвалидной коляске управляемая голосом система домашней автоматизации может означать значительно большую независимость от других людей.</a:t>
            </a:r>
            <a:br>
              <a:rPr lang="ru-RU" sz="2400" dirty="0" smtClean="0"/>
            </a:br>
            <a:r>
              <a:rPr lang="ru-RU" sz="2400" dirty="0" smtClean="0"/>
              <a:t>Если после несчастного случая чья-то рука оказалась в гипсе, реагирующий на голос мобильный телефон помогает пережить утомительные недели исцеления.</a:t>
            </a:r>
            <a:br>
              <a:rPr lang="ru-RU" sz="2400" dirty="0" smtClean="0"/>
            </a:br>
            <a:r>
              <a:rPr lang="ru-RU" sz="2400" dirty="0" smtClean="0"/>
              <a:t>При использовании GPS в автомобиле голосовое управление является обязательным — когда вы мчитесь по автомагистрали со скоростью 120 км/ч и навигатор сообщает о пробке, спрашивая, хотите ли вы выбрать более короткий маршрут, он, безусловно, должен быть способен среагировать на крик: «Ну что за вопрос? Конечно, да!».</a:t>
            </a:r>
            <a:br>
              <a:rPr lang="ru-RU" sz="2400" dirty="0" smtClean="0"/>
            </a:br>
            <a:r>
              <a:rPr lang="ru-RU" sz="2400" dirty="0" smtClean="0"/>
              <a:t>Пока есть люди, для которых голосовые помощники являются способом улучшить их жизнь, а не просто модным </a:t>
            </a:r>
            <a:r>
              <a:rPr lang="ru-RU" sz="2400" dirty="0" err="1" smtClean="0"/>
              <a:t>гаджетом</a:t>
            </a:r>
            <a:r>
              <a:rPr lang="ru-RU" sz="2400" dirty="0" smtClean="0"/>
              <a:t>, они будут оставаться востребованными, а значит будут развиваться и совершенствоваться.</a:t>
            </a:r>
            <a:br>
              <a:rPr lang="ru-RU" sz="2400" dirty="0" smtClean="0"/>
            </a:br>
            <a:r>
              <a:rPr lang="ru-RU" sz="2400" smtClean="0"/>
              <a:t>Надеюсь, что мой проект также этому способствует.  </a:t>
            </a:r>
            <a:endParaRPr lang="ru-RU" sz="240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47F79AE-D1C0-4791-BD19-1E82A2CE2F59}"/>
              </a:ext>
            </a:extLst>
          </p:cNvPr>
          <p:cNvSpPr txBox="1"/>
          <p:nvPr/>
        </p:nvSpPr>
        <p:spPr>
          <a:xfrm>
            <a:off x="4552963" y="156206"/>
            <a:ext cx="32765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dirty="0">
                <a:solidFill>
                  <a:schemeClr val="bg1"/>
                </a:solidFill>
                <a:latin typeface="+mj-lt"/>
              </a:rPr>
              <a:t>Заключение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393595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8" grpId="0" animBg="1"/>
      <p:bldP spid="1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281</Words>
  <Application>Microsoft Office PowerPoint</Application>
  <PresentationFormat>Произвольный</PresentationFormat>
  <Paragraphs>29</Paragraphs>
  <Slides>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на тему “Автоматизация сохранения и отправки д/з”</dc:title>
  <dc:creator>kojikk Юмин</dc:creator>
  <cp:lastModifiedBy>Евгений</cp:lastModifiedBy>
  <cp:revision>69</cp:revision>
  <dcterms:created xsi:type="dcterms:W3CDTF">2021-02-16T14:44:57Z</dcterms:created>
  <dcterms:modified xsi:type="dcterms:W3CDTF">2022-02-23T18:53:54Z</dcterms:modified>
</cp:coreProperties>
</file>