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2"/>
  </p:notesMasterIdLst>
  <p:sldIdLst>
    <p:sldId id="256" r:id="rId2"/>
    <p:sldId id="279" r:id="rId3"/>
    <p:sldId id="257" r:id="rId4"/>
    <p:sldId id="258" r:id="rId5"/>
    <p:sldId id="287" r:id="rId6"/>
    <p:sldId id="284" r:id="rId7"/>
    <p:sldId id="259" r:id="rId8"/>
    <p:sldId id="260" r:id="rId9"/>
    <p:sldId id="288" r:id="rId10"/>
    <p:sldId id="261" r:id="rId11"/>
    <p:sldId id="267" r:id="rId12"/>
    <p:sldId id="262" r:id="rId13"/>
    <p:sldId id="294" r:id="rId14"/>
    <p:sldId id="285" r:id="rId15"/>
    <p:sldId id="272" r:id="rId16"/>
    <p:sldId id="295" r:id="rId17"/>
    <p:sldId id="280" r:id="rId18"/>
    <p:sldId id="263" r:id="rId19"/>
    <p:sldId id="296" r:id="rId20"/>
    <p:sldId id="273" r:id="rId21"/>
    <p:sldId id="286" r:id="rId22"/>
    <p:sldId id="264" r:id="rId23"/>
    <p:sldId id="297" r:id="rId24"/>
    <p:sldId id="266" r:id="rId25"/>
    <p:sldId id="276" r:id="rId26"/>
    <p:sldId id="298" r:id="rId27"/>
    <p:sldId id="268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1340F-5DEA-475A-BD71-86DFA6F67E1C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9B271-BCE0-43DF-8F52-85ACF638F9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8326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B271-BCE0-43DF-8F52-85ACF638F9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5812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B271-BCE0-43DF-8F52-85ACF638F9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04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pull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pull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pull dir="ru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vr.soveti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Kalimba.mp3" TargetMode="Externa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Kalimba.mp3" TargetMode="Externa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Kalimba.mp3" TargetMode="Externa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Kalimba.mp3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43050"/>
            <a:ext cx="6121920" cy="1538286"/>
          </a:xfrm>
        </p:spPr>
        <p:txBody>
          <a:bodyPr>
            <a:normAutofit fontScale="92500"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КРЕАТИВ-БОЙ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266" y="71414"/>
            <a:ext cx="2976328" cy="2592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2044"/>
            <a:ext cx="2595798" cy="2291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330" y="3933056"/>
            <a:ext cx="2987824" cy="2573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5846" y="4638269"/>
            <a:ext cx="31432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071810"/>
            <a:ext cx="7858180" cy="178595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  <a:b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смекалистых, </a:t>
            </a:r>
            <a:r>
              <a:rPr lang="ru-RU" sz="36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креативных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смелых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67766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298/297712/img16.jpg"/>
          <p:cNvPicPr>
            <a:picLocks noChangeAspect="1" noChangeArrowheads="1"/>
          </p:cNvPicPr>
          <p:nvPr/>
        </p:nvPicPr>
        <p:blipFill>
          <a:blip r:embed="rId2" cstate="print"/>
          <a:srcRect l="2343" t="3125" r="3906" b="14583"/>
          <a:stretch>
            <a:fillRect/>
          </a:stretch>
        </p:blipFill>
        <p:spPr bwMode="auto">
          <a:xfrm>
            <a:off x="-142908" y="0"/>
            <a:ext cx="949852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785926"/>
            <a:ext cx="8129558" cy="4572000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Вся жизнь - открытая задача. </a:t>
            </a:r>
          </a:p>
          <a:p>
            <a:r>
              <a:rPr lang="ru-RU" sz="3600" b="1" i="1" dirty="0" smtClean="0">
                <a:solidFill>
                  <a:srgbClr val="FF0000"/>
                </a:solidFill>
              </a:rPr>
              <a:t>И от того, насколько успешно мы ее решаем, зависит наше настоящее и будущее.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3225800"/>
          </a:xfrm>
        </p:spPr>
        <p:txBody>
          <a:bodyPr>
            <a:normAutofit/>
          </a:bodyPr>
          <a:lstStyle/>
          <a:p>
            <a:pPr algn="r"/>
            <a:r>
              <a:rPr lang="ru-RU" sz="6000" b="1" i="1" dirty="0" smtClean="0"/>
              <a:t>Чтобы быть умным, не надо много знать, </a:t>
            </a:r>
            <a:br>
              <a:rPr lang="ru-RU" sz="6000" b="1" i="1" dirty="0" smtClean="0"/>
            </a:br>
            <a:r>
              <a:rPr lang="ru-RU" sz="6000" b="1" i="1" dirty="0" smtClean="0"/>
              <a:t>а надо много думать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3714752"/>
            <a:ext cx="3124271" cy="2695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83441994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642917"/>
            <a:ext cx="2786050" cy="24052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" y="285728"/>
            <a:ext cx="82296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/>
              <a:t> Правила </a:t>
            </a:r>
            <a:r>
              <a:rPr lang="ru-RU" sz="4900" b="1" dirty="0" err="1" smtClean="0"/>
              <a:t>креатив-боя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5720" y="1928802"/>
            <a:ext cx="8001056" cy="4572000"/>
          </a:xfrm>
        </p:spPr>
        <p:txBody>
          <a:bodyPr/>
          <a:lstStyle/>
          <a:p>
            <a:pPr lvl="0"/>
            <a:r>
              <a:rPr lang="ru-RU" i="1" dirty="0" smtClean="0"/>
              <a:t>Внимательно проанализируйте задачу</a:t>
            </a:r>
            <a:endParaRPr lang="ru-RU" dirty="0" smtClean="0"/>
          </a:p>
          <a:p>
            <a:pPr lvl="0"/>
            <a:r>
              <a:rPr lang="ru-RU" i="1" dirty="0" smtClean="0"/>
              <a:t>Придумайте как можно больше идей.</a:t>
            </a:r>
            <a:endParaRPr lang="ru-RU" dirty="0" smtClean="0"/>
          </a:p>
          <a:p>
            <a:pPr lvl="0"/>
            <a:r>
              <a:rPr lang="ru-RU" i="1" dirty="0" smtClean="0"/>
              <a:t>Выберите лучшее решение и запишите его.</a:t>
            </a:r>
            <a:endParaRPr lang="ru-RU" dirty="0" smtClean="0"/>
          </a:p>
          <a:p>
            <a:pPr lvl="0"/>
            <a:r>
              <a:rPr lang="ru-RU" i="1" dirty="0" smtClean="0"/>
              <a:t>После сигнала сдайте свои варианты экспертам.</a:t>
            </a:r>
            <a:endParaRPr lang="ru-RU" dirty="0" smtClean="0"/>
          </a:p>
          <a:p>
            <a:pPr lvl="0"/>
            <a:r>
              <a:rPr lang="ru-RU" i="1" dirty="0" smtClean="0"/>
              <a:t>Капитаны команд по очереди представляют  решения своих команд, обосновывают их и отвечают на вопросы команд-соперников.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1817990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999"/>
          <a:stretch>
            <a:fillRect/>
          </a:stretch>
        </p:blipFill>
        <p:spPr bwMode="auto">
          <a:xfrm>
            <a:off x="5715008" y="3214686"/>
            <a:ext cx="3143272" cy="3392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60"/>
            <a:ext cx="627220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Интеллектуальная разминка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785794"/>
            <a:ext cx="7772400" cy="45720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2800" b="1" dirty="0" smtClean="0"/>
              <a:t>1. Из какой посуды нельзя ничего поесть? </a:t>
            </a:r>
          </a:p>
          <a:p>
            <a:pPr fontAlgn="base">
              <a:buNone/>
            </a:pPr>
            <a:r>
              <a:rPr lang="ru-RU" sz="2800" b="1" dirty="0" smtClean="0"/>
              <a:t>2. Без чего человеку жить нельзя? </a:t>
            </a:r>
          </a:p>
          <a:p>
            <a:pPr fontAlgn="base">
              <a:buNone/>
            </a:pPr>
            <a:r>
              <a:rPr lang="ru-RU" sz="2800" b="1" dirty="0" smtClean="0"/>
              <a:t>3. Ты, да я, да мы с тобой. Сколько всего? </a:t>
            </a:r>
          </a:p>
          <a:p>
            <a:pPr fontAlgn="base">
              <a:buNone/>
            </a:pPr>
            <a:r>
              <a:rPr lang="ru-RU" sz="2800" b="1" dirty="0" smtClean="0"/>
              <a:t>4. Что можно увидеть с закрытыми глазами? </a:t>
            </a:r>
          </a:p>
          <a:p>
            <a:pPr fontAlgn="base">
              <a:buNone/>
            </a:pPr>
            <a:r>
              <a:rPr lang="ru-RU" sz="2800" b="1" dirty="0" smtClean="0"/>
              <a:t>5. Что случится тридцатого февраля? </a:t>
            </a:r>
          </a:p>
          <a:p>
            <a:pPr fontAlgn="base">
              <a:buNone/>
            </a:pPr>
            <a:r>
              <a:rPr lang="ru-RU" sz="2800" b="1" dirty="0" smtClean="0"/>
              <a:t>6. </a:t>
            </a:r>
            <a:r>
              <a:rPr lang="ru-RU" sz="2800" b="1" i="1" dirty="0" smtClean="0"/>
              <a:t>По чему </a:t>
            </a:r>
            <a:r>
              <a:rPr lang="ru-RU" sz="2800" b="1" dirty="0" smtClean="0"/>
              <a:t>часто ходят и никогда не ездят?</a:t>
            </a:r>
          </a:p>
          <a:p>
            <a:pPr fontAlgn="base">
              <a:buNone/>
            </a:pPr>
            <a:r>
              <a:rPr lang="ru-RU" sz="2800" b="1" dirty="0" smtClean="0"/>
              <a:t>7. Из какого полотна нельзя сшить рубашку? </a:t>
            </a:r>
          </a:p>
          <a:p>
            <a:pPr fontAlgn="base">
              <a:buNone/>
            </a:pPr>
            <a:r>
              <a:rPr lang="ru-RU" sz="2800" b="1" dirty="0" smtClean="0"/>
              <a:t>8.  Можно ли в решете воду принести? </a:t>
            </a:r>
          </a:p>
          <a:p>
            <a:pPr fontAlgn="base">
              <a:buNone/>
            </a:pPr>
            <a:r>
              <a:rPr lang="ru-RU" sz="2800" b="1" dirty="0" smtClean="0"/>
              <a:t>9. Что идет из города в город и не движется? </a:t>
            </a:r>
            <a:endParaRPr lang="ru-RU" sz="2800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7772400" cy="1500198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1 раунд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28736"/>
            <a:ext cx="4633880" cy="4000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 descr="https://i.gifer.com/embedded/download/9L4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357430"/>
            <a:ext cx="4572000" cy="257175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18" r="17055"/>
          <a:stretch>
            <a:fillRect/>
          </a:stretch>
        </p:blipFill>
        <p:spPr bwMode="auto">
          <a:xfrm>
            <a:off x="5580112" y="3243316"/>
            <a:ext cx="2650616" cy="335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7000924" cy="221457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Вашему вниманию предлагается видеоряд с «</a:t>
            </a:r>
            <a:r>
              <a:rPr lang="ru-RU" dirty="0" err="1" smtClean="0"/>
              <a:t>антиправилами</a:t>
            </a:r>
            <a:r>
              <a:rPr lang="ru-RU" dirty="0" smtClean="0"/>
              <a:t>» поведения в музее. Ваша задача </a:t>
            </a:r>
            <a:r>
              <a:rPr lang="ru-RU" b="1" i="1" dirty="0" smtClean="0"/>
              <a:t>составить список правил поведения </a:t>
            </a:r>
            <a:r>
              <a:rPr lang="ru-RU" dirty="0" smtClean="0"/>
              <a:t>культурного, образованного человека – </a:t>
            </a:r>
            <a:r>
              <a:rPr lang="ru-RU" b="1" i="1" dirty="0" smtClean="0"/>
              <a:t>посетителя музея.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548680"/>
            <a:ext cx="5000660" cy="10001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Задача № 1.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64578205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r.soveti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3541" y="332656"/>
            <a:ext cx="816090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5250258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Picture 143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642918"/>
            <a:ext cx="5229251" cy="5222669"/>
          </a:xfrm>
          <a:prstGeom prst="rect">
            <a:avLst/>
          </a:prstGeom>
          <a:noFill/>
        </p:spPr>
      </p:pic>
      <p:pic>
        <p:nvPicPr>
          <p:cNvPr id="6" name="Picture 144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2601" y="1428736"/>
            <a:ext cx="493713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4357694"/>
            <a:ext cx="2629141" cy="2269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6286544" cy="928686"/>
          </a:xfrm>
        </p:spPr>
        <p:txBody>
          <a:bodyPr/>
          <a:lstStyle/>
          <a:p>
            <a:r>
              <a:rPr lang="ru-RU" b="1" i="1" dirty="0" smtClean="0"/>
              <a:t>Контрольное решение: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7643866" cy="4838720"/>
          </a:xfrm>
        </p:spPr>
        <p:txBody>
          <a:bodyPr/>
          <a:lstStyle/>
          <a:p>
            <a:pPr lvl="0"/>
            <a:r>
              <a:rPr lang="ru-RU" i="1" dirty="0" smtClean="0"/>
              <a:t>Придя в музей, оставьте верхнюю одежду в гардеробе. По залам музея можно ходить только в чистой одежде и обуви.</a:t>
            </a:r>
            <a:endParaRPr lang="ru-RU" dirty="0" smtClean="0"/>
          </a:p>
          <a:p>
            <a:pPr lvl="0"/>
            <a:r>
              <a:rPr lang="ru-RU" i="1" dirty="0" smtClean="0"/>
              <a:t>Не трогай экспонаты руками! Не загораживай экспонаты другим посетителям!</a:t>
            </a:r>
            <a:endParaRPr lang="ru-RU" dirty="0" smtClean="0"/>
          </a:p>
          <a:p>
            <a:pPr lvl="0"/>
            <a:r>
              <a:rPr lang="ru-RU" i="1" dirty="0" smtClean="0"/>
              <a:t>Не сори в залах музея и не принимай в них пищу!</a:t>
            </a:r>
            <a:endParaRPr lang="ru-RU" dirty="0" smtClean="0"/>
          </a:p>
          <a:p>
            <a:pPr lvl="0"/>
            <a:r>
              <a:rPr lang="ru-RU" i="1" dirty="0" smtClean="0"/>
              <a:t>Не бегай по залам музея!</a:t>
            </a:r>
            <a:endParaRPr lang="ru-RU" dirty="0" smtClean="0"/>
          </a:p>
          <a:p>
            <a:pPr lvl="0"/>
            <a:r>
              <a:rPr lang="ru-RU" i="1" dirty="0" smtClean="0"/>
              <a:t>Не шуми в музее!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7489494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76" r="18254"/>
          <a:stretch>
            <a:fillRect/>
          </a:stretch>
        </p:blipFill>
        <p:spPr bwMode="auto">
          <a:xfrm>
            <a:off x="0" y="4786322"/>
            <a:ext cx="1517809" cy="18700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57158" y="142852"/>
            <a:ext cx="372903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Задача № 2.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9457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 l="4579" t="13646" r="26758" b="22291"/>
          <a:stretch>
            <a:fillRect/>
          </a:stretch>
        </p:blipFill>
        <p:spPr bwMode="auto">
          <a:xfrm>
            <a:off x="1520533" y="2285992"/>
            <a:ext cx="7531694" cy="4391928"/>
          </a:xfrm>
          <a:prstGeom prst="roundRect">
            <a:avLst>
              <a:gd name="adj" fmla="val 852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428860" y="571480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42844" y="571480"/>
            <a:ext cx="90011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Десятки тысяч туристов ежегодно бывают у древних развалин. И каждый норовит с собой прихватить на память кусочек «древности». Не избежал этой участи и Парфенон – его растаскивают по камешку.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сохранить реликвию?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508110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7772400" cy="785818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Контрольное решение: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4282" y="857233"/>
            <a:ext cx="8517632" cy="2071702"/>
          </a:xfrm>
        </p:spPr>
        <p:txBody>
          <a:bodyPr/>
          <a:lstStyle/>
          <a:p>
            <a:r>
              <a:rPr lang="ru-RU" i="1" dirty="0" smtClean="0"/>
              <a:t> По ночам на территории Парфенона разбрасывают кусочки мрамора из близлежащего карьера. А днём этот мрамор разбирают туристы в качестве сувениров.</a:t>
            </a:r>
            <a:endParaRPr lang="ru-RU" dirty="0" smtClean="0"/>
          </a:p>
          <a:p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330" y="4786322"/>
            <a:ext cx="183515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 l="4579" t="13646" r="26758" b="22291"/>
          <a:stretch>
            <a:fillRect/>
          </a:stretch>
        </p:blipFill>
        <p:spPr bwMode="auto">
          <a:xfrm>
            <a:off x="714348" y="3000372"/>
            <a:ext cx="5694673" cy="3320713"/>
          </a:xfrm>
          <a:prstGeom prst="roundRect">
            <a:avLst>
              <a:gd name="adj" fmla="val 852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84146975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Picture 143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642918"/>
            <a:ext cx="5229251" cy="5222669"/>
          </a:xfrm>
          <a:prstGeom prst="rect">
            <a:avLst/>
          </a:prstGeom>
          <a:noFill/>
        </p:spPr>
      </p:pic>
      <p:pic>
        <p:nvPicPr>
          <p:cNvPr id="6" name="Picture 144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2601" y="1428736"/>
            <a:ext cx="493713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7772400" cy="1500198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2 раунд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28736"/>
            <a:ext cx="4633880" cy="4000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 descr="https://i.gifer.com/embedded/download/9L4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357430"/>
            <a:ext cx="4572000" cy="257175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95536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Задача №3.</a:t>
            </a:r>
            <a:endParaRPr lang="ru-RU" sz="4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3570" y="3286124"/>
            <a:ext cx="2903276" cy="297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28596" y="1428736"/>
            <a:ext cx="7772400" cy="4572000"/>
          </a:xfrm>
        </p:spPr>
        <p:txBody>
          <a:bodyPr/>
          <a:lstStyle/>
          <a:p>
            <a:r>
              <a:rPr lang="ru-RU" dirty="0" smtClean="0"/>
              <a:t>Некоторые дети не хотят ни учиться, ни даже гулять. Они весь день сидят дома, прилипнув к экрану телефона, планшета или компьютера. </a:t>
            </a:r>
            <a:r>
              <a:rPr lang="ru-RU" b="1" i="1" dirty="0" smtClean="0"/>
              <a:t>Что нужно сделать, чтобы дети проводили у </a:t>
            </a:r>
            <a:r>
              <a:rPr lang="ru-RU" b="1" i="1" dirty="0" err="1" smtClean="0"/>
              <a:t>гаджетов</a:t>
            </a:r>
            <a:r>
              <a:rPr lang="ru-RU" b="1" i="1" dirty="0" smtClean="0"/>
              <a:t> меньше времени?</a:t>
            </a:r>
          </a:p>
          <a:p>
            <a:endParaRPr lang="ru-RU" dirty="0"/>
          </a:p>
        </p:txBody>
      </p:sp>
      <p:pic>
        <p:nvPicPr>
          <p:cNvPr id="6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7782372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Picture 143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642918"/>
            <a:ext cx="5229251" cy="5222669"/>
          </a:xfrm>
          <a:prstGeom prst="rect">
            <a:avLst/>
          </a:prstGeom>
          <a:noFill/>
        </p:spPr>
      </p:pic>
      <p:pic>
        <p:nvPicPr>
          <p:cNvPr id="6" name="Picture 144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2601" y="1428736"/>
            <a:ext cx="493713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08266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Контрольный ответ: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1285860"/>
            <a:ext cx="7772400" cy="4572000"/>
          </a:xfrm>
        </p:spPr>
        <p:txBody>
          <a:bodyPr/>
          <a:lstStyle/>
          <a:p>
            <a:r>
              <a:rPr lang="ru-RU" i="1" dirty="0" smtClean="0"/>
              <a:t>Отец двух мальчишек из Вашингтона придумал оригинальный способ борьбы с телекоммуникационной лихорадкой. Он подсоединил электрическую сеть дома  к динамо-машине, которую надо было крутить, сидя на </a:t>
            </a:r>
            <a:r>
              <a:rPr lang="ru-RU" i="1" dirty="0" err="1" smtClean="0"/>
              <a:t>велораме</a:t>
            </a:r>
            <a:r>
              <a:rPr lang="ru-RU" i="1" dirty="0" smtClean="0"/>
              <a:t> и усердно работая ногами. После этого дети стали использовать </a:t>
            </a:r>
            <a:r>
              <a:rPr lang="ru-RU" i="1" dirty="0" err="1" smtClean="0"/>
              <a:t>гаджеты</a:t>
            </a:r>
            <a:r>
              <a:rPr lang="ru-RU" i="1" dirty="0" smtClean="0"/>
              <a:t> только в крайней необходимости, например для учебы.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78581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942" y="3214686"/>
            <a:ext cx="3643338" cy="3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57158" y="928670"/>
            <a:ext cx="635798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Социальные сети «лишают» нас одиночества и скуки – там всегда есть с кем поговорить, обсудить новый фильм, похвалиться подарком, купить все что угодно, но при этом иногда можно попасть в беду. Мошенники находят тысячи способов испортить жизнь законопослушных граждан.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не попасться на удочку мошенникам?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92482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Picture 143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642918"/>
            <a:ext cx="5229251" cy="5222669"/>
          </a:xfrm>
          <a:prstGeom prst="rect">
            <a:avLst/>
          </a:prstGeom>
          <a:noFill/>
        </p:spPr>
      </p:pic>
      <p:pic>
        <p:nvPicPr>
          <p:cNvPr id="6" name="Picture 144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2601" y="1428736"/>
            <a:ext cx="493713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80" y="3071810"/>
            <a:ext cx="3071834" cy="314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500034" y="1447800"/>
            <a:ext cx="6429420" cy="4572000"/>
          </a:xfrm>
        </p:spPr>
        <p:txBody>
          <a:bodyPr/>
          <a:lstStyle/>
          <a:p>
            <a:r>
              <a:rPr lang="ru-RU" i="1" dirty="0" smtClean="0"/>
              <a:t>Общаться в соц.сетях только со знакомыми в реальной жизни сверстниками, рассказывать взрослым о том , с кем общаешься.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Контрольный ответ: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6589656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7772400" cy="1500198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3 раунд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28736"/>
            <a:ext cx="4633880" cy="4000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 descr="https://i.gifer.com/embedded/download/9L4m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357430"/>
            <a:ext cx="4572000" cy="257175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121"/>
            <a:ext cx="8229600" cy="974987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№5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7158" y="1142984"/>
            <a:ext cx="7818092" cy="4857403"/>
          </a:xfrm>
        </p:spPr>
        <p:txBody>
          <a:bodyPr>
            <a:normAutofit/>
          </a:bodyPr>
          <a:lstStyle/>
          <a:p>
            <a:r>
              <a:rPr lang="ru-RU" dirty="0" smtClean="0"/>
              <a:t>Вовремя вирусных эпидемий с особой тщательностью нужно соблюдать правила личной гигиены: носить медицинские маски и перчатки. Но некоторые люди, несмотря на опасность, пренебрегают этими правилами. </a:t>
            </a:r>
            <a:r>
              <a:rPr lang="ru-RU" b="1" i="1" dirty="0" smtClean="0"/>
              <a:t>Предложите способы мотивирования </a:t>
            </a:r>
            <a:r>
              <a:rPr lang="ru-RU" dirty="0" smtClean="0"/>
              <a:t>(как заставить ) </a:t>
            </a:r>
            <a:r>
              <a:rPr lang="ru-RU" b="1" i="1" dirty="0" smtClean="0"/>
              <a:t>людей соблюдать их?</a:t>
            </a:r>
          </a:p>
          <a:p>
            <a:pPr marL="0" indent="0">
              <a:buNone/>
            </a:pP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3661" y="3857628"/>
            <a:ext cx="2813425" cy="242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6275456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Picture 143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642918"/>
            <a:ext cx="5229251" cy="5222669"/>
          </a:xfrm>
          <a:prstGeom prst="rect">
            <a:avLst/>
          </a:prstGeom>
          <a:noFill/>
        </p:spPr>
      </p:pic>
      <p:pic>
        <p:nvPicPr>
          <p:cNvPr id="6" name="Picture 144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2601" y="1428736"/>
            <a:ext cx="493713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Контрольный ответ: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052736"/>
            <a:ext cx="8753935" cy="4525963"/>
          </a:xfrm>
        </p:spPr>
        <p:txBody>
          <a:bodyPr>
            <a:normAutofit/>
          </a:bodyPr>
          <a:lstStyle/>
          <a:p>
            <a:r>
              <a:rPr lang="ru-RU" i="1" dirty="0" smtClean="0"/>
              <a:t>Предложить какие-то льготы или поощрения за соблюдение правил. (например, проезд по льготным ценам в общественном транспорте).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6" y="3068720"/>
            <a:ext cx="3263910" cy="2817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0192837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4143380"/>
            <a:ext cx="2428892" cy="224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835496"/>
          </a:xfrm>
        </p:spPr>
        <p:txBody>
          <a:bodyPr/>
          <a:lstStyle/>
          <a:p>
            <a:r>
              <a:rPr lang="ru-RU" b="1" dirty="0" smtClean="0"/>
              <a:t>Задача №6.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980728"/>
            <a:ext cx="6607636" cy="5145435"/>
          </a:xfrm>
        </p:spPr>
        <p:txBody>
          <a:bodyPr>
            <a:normAutofit/>
          </a:bodyPr>
          <a:lstStyle/>
          <a:p>
            <a:r>
              <a:rPr lang="ru-RU" dirty="0" smtClean="0"/>
              <a:t>Как известно – чистые руки – залог здоровья. На природе трудно сохранить руки чистыми, а особенно на рыбалке. Ведь лучшая наживка при рыбной ловле - черви. На рыбалку червей обычно приносят в коробочках или баночках. Но черви зарываются в землю, и, чтобы достать одного из них, приходится разрывать землю, пачкая при этом руки. </a:t>
            </a:r>
            <a:r>
              <a:rPr lang="ru-RU" b="1" i="1" dirty="0" smtClean="0"/>
              <a:t>Предложите идею конструкции емкости для хранения червей, чтобы брать их, не пачкая рук?</a:t>
            </a:r>
          </a:p>
          <a:p>
            <a:endParaRPr lang="ru-RU" dirty="0"/>
          </a:p>
        </p:txBody>
      </p:sp>
      <p:pic>
        <p:nvPicPr>
          <p:cNvPr id="5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7735724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5" name="Picture 143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642918"/>
            <a:ext cx="5229251" cy="5222669"/>
          </a:xfrm>
          <a:prstGeom prst="rect">
            <a:avLst/>
          </a:prstGeom>
          <a:noFill/>
        </p:spPr>
      </p:pic>
      <p:pic>
        <p:nvPicPr>
          <p:cNvPr id="6" name="Picture 144" descr="Рисунок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2601" y="1428736"/>
            <a:ext cx="493713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6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/>
              <a:t>Контрольный ответ: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69368"/>
            <a:ext cx="5248034" cy="4759962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/>
              <a:t>Черви должны быть наверху, чтобы рыболов не пачкал руки. Коробочка  имеет две крышки – сверху и снизу. Когда черви в зароются в землю, коробок можно перевернуть, и черви окажутся сверху земли, откуда их можно взять, не испачкав пальцев.</a:t>
            </a:r>
          </a:p>
          <a:p>
            <a:pPr marL="0" indent="0">
              <a:buNone/>
            </a:pP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6" y="2714620"/>
            <a:ext cx="3429024" cy="2960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5566051"/>
      </p:ext>
    </p:extLst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9001156" cy="115409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Составьте </a:t>
            </a:r>
            <a:r>
              <a:rPr lang="ru-RU" b="1" i="1" dirty="0" err="1" smtClean="0"/>
              <a:t>синквейн</a:t>
            </a:r>
            <a:r>
              <a:rPr lang="ru-RU" b="1" i="1" dirty="0" smtClean="0"/>
              <a:t> со словом КУЛЬТУРА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7772400" cy="4929222"/>
          </a:xfrm>
        </p:spPr>
        <p:txBody>
          <a:bodyPr>
            <a:normAutofit fontScale="85000" lnSpcReduction="10000"/>
          </a:bodyPr>
          <a:lstStyle/>
          <a:p>
            <a:pPr fontAlgn="base">
              <a:buNone/>
            </a:pPr>
            <a:r>
              <a:rPr lang="ru-RU" b="1" i="1" dirty="0" smtClean="0"/>
              <a:t>Правила составления </a:t>
            </a:r>
            <a:r>
              <a:rPr lang="ru-RU" b="1" i="1" dirty="0" err="1" smtClean="0"/>
              <a:t>синквейна</a:t>
            </a:r>
            <a:r>
              <a:rPr lang="ru-RU" b="1" i="1" dirty="0" smtClean="0"/>
              <a:t>:</a:t>
            </a:r>
            <a:endParaRPr lang="ru-RU" dirty="0" smtClean="0"/>
          </a:p>
          <a:p>
            <a:r>
              <a:rPr lang="ru-RU" dirty="0" smtClean="0"/>
              <a:t>первая строчка одно слово - тема </a:t>
            </a:r>
            <a:r>
              <a:rPr lang="ru-RU" dirty="0" err="1" smtClean="0"/>
              <a:t>сиквейна</a:t>
            </a:r>
            <a:r>
              <a:rPr lang="ru-RU" dirty="0" smtClean="0"/>
              <a:t>. Как правило это существительное или местоимение, обозначающее объект, о котором дальше пойдет речь;</a:t>
            </a:r>
          </a:p>
          <a:p>
            <a:r>
              <a:rPr lang="ru-RU" dirty="0" smtClean="0"/>
              <a:t>вторая строчка состоит из двух слов – прилагательного или причастия, они описывают свойства или признаки объекта;</a:t>
            </a:r>
          </a:p>
          <a:p>
            <a:r>
              <a:rPr lang="ru-RU" dirty="0" smtClean="0"/>
              <a:t>третью строчку образуют три глагола или деепричастия, которые описывают действия, характерные для объекта;</a:t>
            </a:r>
          </a:p>
          <a:p>
            <a:r>
              <a:rPr lang="ru-RU" dirty="0" smtClean="0"/>
              <a:t>четвёртая строчка - фраза из четырёх слов, в которой выражено отношение к объекту, о котором идёт речь;</a:t>
            </a:r>
          </a:p>
          <a:p>
            <a:pPr fontAlgn="base"/>
            <a:r>
              <a:rPr lang="ru-RU" dirty="0" smtClean="0"/>
              <a:t>пятая строка- одно слово-резюме, дающее характеристику объекту.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 СИНКВЕЙНА: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643050"/>
            <a:ext cx="8329642" cy="4572000"/>
          </a:xfrm>
        </p:spPr>
        <p:txBody>
          <a:bodyPr>
            <a:normAutofit/>
          </a:bodyPr>
          <a:lstStyle/>
          <a:p>
            <a:pPr algn="ctr" fontAlgn="base"/>
            <a:r>
              <a:rPr lang="ru-RU" sz="3900" dirty="0" smtClean="0"/>
              <a:t>Друг. </a:t>
            </a:r>
          </a:p>
          <a:p>
            <a:pPr algn="ctr" fontAlgn="base"/>
            <a:r>
              <a:rPr lang="ru-RU" sz="3900" dirty="0" smtClean="0"/>
              <a:t>Настоящий, верный, отзывчивый. </a:t>
            </a:r>
          </a:p>
          <a:p>
            <a:pPr algn="ctr" fontAlgn="base"/>
            <a:r>
              <a:rPr lang="ru-RU" sz="3900" dirty="0" smtClean="0"/>
              <a:t>Услышит, поддержит, поможет. </a:t>
            </a:r>
          </a:p>
          <a:p>
            <a:pPr algn="ctr" fontAlgn="base"/>
            <a:r>
              <a:rPr lang="ru-RU" sz="3900" dirty="0" smtClean="0"/>
              <a:t>Всегда будет рядом в беде. </a:t>
            </a:r>
          </a:p>
          <a:p>
            <a:pPr algn="ctr" fontAlgn="base"/>
            <a:r>
              <a:rPr lang="ru-RU" sz="3900" dirty="0" smtClean="0"/>
              <a:t>Верность. 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357298"/>
            <a:ext cx="7772400" cy="1654164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b="1" i="1" dirty="0" smtClean="0"/>
              <a:t>Вся жизнь – открытая задача.</a:t>
            </a:r>
            <a:br>
              <a:rPr lang="ru-RU" b="1" i="1" dirty="0" smtClean="0"/>
            </a:br>
            <a:r>
              <a:rPr lang="ru-RU" b="1" i="1" dirty="0" smtClean="0"/>
              <a:t>Решай и ждет тебя удача!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4071942"/>
            <a:ext cx="6082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новых встреч!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697</Words>
  <Application>Microsoft Office PowerPoint</Application>
  <PresentationFormat>Экран (4:3)</PresentationFormat>
  <Paragraphs>70</Paragraphs>
  <Slides>30</Slides>
  <Notes>2</Notes>
  <HiddenSlides>0</HiddenSlides>
  <MMClips>11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Справедливость</vt:lpstr>
      <vt:lpstr>Игра  для смекалистых, креативных   и смелых</vt:lpstr>
      <vt:lpstr>Слайд 2</vt:lpstr>
      <vt:lpstr>Чтобы быть умным, не надо много знать,  а надо много думать</vt:lpstr>
      <vt:lpstr> Правила креатив-боя: </vt:lpstr>
      <vt:lpstr>Интеллектуальная разминка </vt:lpstr>
      <vt:lpstr>1 раунд</vt:lpstr>
      <vt:lpstr>Задача № 1. </vt:lpstr>
      <vt:lpstr>Слайд 8</vt:lpstr>
      <vt:lpstr>Слайд 9</vt:lpstr>
      <vt:lpstr>Контрольное решение:</vt:lpstr>
      <vt:lpstr>Задача № 2. </vt:lpstr>
      <vt:lpstr>Контрольное решение:</vt:lpstr>
      <vt:lpstr>Слайд 13</vt:lpstr>
      <vt:lpstr>2 раунд</vt:lpstr>
      <vt:lpstr>Задача №3.</vt:lpstr>
      <vt:lpstr>Слайд 16</vt:lpstr>
      <vt:lpstr>Контрольный ответ: </vt:lpstr>
      <vt:lpstr>Задача №4</vt:lpstr>
      <vt:lpstr>Слайд 19</vt:lpstr>
      <vt:lpstr>Контрольный ответ: </vt:lpstr>
      <vt:lpstr>3 раунд</vt:lpstr>
      <vt:lpstr>Задача №5</vt:lpstr>
      <vt:lpstr>Слайд 23</vt:lpstr>
      <vt:lpstr>Контрольный ответ:</vt:lpstr>
      <vt:lpstr>Задача №6. </vt:lpstr>
      <vt:lpstr>Слайд 26</vt:lpstr>
      <vt:lpstr>Контрольный ответ:</vt:lpstr>
      <vt:lpstr>Составьте синквейн со словом КУЛЬТУРА </vt:lpstr>
      <vt:lpstr>Пример СИНКВЕЙНА:</vt:lpstr>
      <vt:lpstr>Вся жизнь – открытая задача. Решай и ждет тебя удача!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для самых умных</dc:title>
  <dc:creator>Денис</dc:creator>
  <cp:lastModifiedBy>teacher</cp:lastModifiedBy>
  <cp:revision>59</cp:revision>
  <dcterms:created xsi:type="dcterms:W3CDTF">2013-05-04T18:57:11Z</dcterms:created>
  <dcterms:modified xsi:type="dcterms:W3CDTF">2020-10-29T09:03:26Z</dcterms:modified>
</cp:coreProperties>
</file>