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23"/>
  </p:notesMasterIdLst>
  <p:handoutMasterIdLst>
    <p:handoutMasterId r:id="rId24"/>
  </p:handoutMasterIdLst>
  <p:sldIdLst>
    <p:sldId id="290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307" r:id="rId10"/>
    <p:sldId id="295" r:id="rId11"/>
    <p:sldId id="296" r:id="rId12"/>
    <p:sldId id="308" r:id="rId13"/>
    <p:sldId id="297" r:id="rId14"/>
    <p:sldId id="305" r:id="rId15"/>
    <p:sldId id="298" r:id="rId16"/>
    <p:sldId id="306" r:id="rId17"/>
    <p:sldId id="303" r:id="rId18"/>
    <p:sldId id="304" r:id="rId19"/>
    <p:sldId id="299" r:id="rId20"/>
    <p:sldId id="302" r:id="rId21"/>
    <p:sldId id="293" r:id="rId22"/>
  </p:sldIdLst>
  <p:sldSz cx="9144000" cy="5143500" type="screen16x9"/>
  <p:notesSz cx="6856413" cy="97139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66"/>
    <a:srgbClr val="CC9900"/>
    <a:srgbClr val="0099FF"/>
    <a:srgbClr val="99FFCC"/>
    <a:srgbClr val="008000"/>
    <a:srgbClr val="66FF33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7" autoAdjust="0"/>
    <p:restoredTop sz="94660"/>
  </p:normalViewPr>
  <p:slideViewPr>
    <p:cSldViewPr snapToGrid="0">
      <p:cViewPr>
        <p:scale>
          <a:sx n="66" d="100"/>
          <a:sy n="66" d="100"/>
        </p:scale>
        <p:origin x="-1524" y="-4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r>
              <a:rPr lang="ru-RU"/>
              <a:t>МОУ гимназия №1 г. Липецка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3025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22655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r>
              <a:rPr lang="ru-RU"/>
              <a:t>Учитель математики Иванова О.В.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3025" y="922655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1FBF1D8-51EE-4DDF-A342-F10C4FB48C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Felix Titling" pitchFamily="82" charset="0"/>
              </a:defRPr>
            </a:lvl1pPr>
          </a:lstStyle>
          <a:p>
            <a:pPr>
              <a:defRPr/>
            </a:pPr>
            <a:r>
              <a:rPr lang="ru-RU"/>
              <a:t>МОУ гимназия №1 г. Липецка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Felix Titling" pitchFamily="82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90500" y="728663"/>
            <a:ext cx="6475413" cy="36433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14863"/>
            <a:ext cx="5484813" cy="437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Felix Titling" pitchFamily="82" charset="0"/>
              </a:defRPr>
            </a:lvl1pPr>
          </a:lstStyle>
          <a:p>
            <a:pPr>
              <a:defRPr/>
            </a:pPr>
            <a:r>
              <a:rPr lang="ru-RU"/>
              <a:t>Учитель математики Иванова О.В.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Felix Titling" pitchFamily="82" charset="0"/>
              </a:defRPr>
            </a:lvl1pPr>
          </a:lstStyle>
          <a:p>
            <a:pPr>
              <a:defRPr/>
            </a:pPr>
            <a:fld id="{6F939913-4BBB-4F2D-BD1C-0595ADB2CE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elix Titling" pitchFamily="82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elix Titling" pitchFamily="82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elix Titling" pitchFamily="82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elix Titling" pitchFamily="82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elix Titling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90500" y="728663"/>
            <a:ext cx="6475413" cy="3643312"/>
          </a:xfrm>
          <a:ln/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40DC5D-0D07-40CB-A0C5-C01E55F3E80E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39941" name="Дата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39942" name="Нижний колонтитул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 smtClean="0"/>
              <a:t>Учитель математики Иванова О.В.</a:t>
            </a:r>
          </a:p>
        </p:txBody>
      </p:sp>
      <p:sp>
        <p:nvSpPr>
          <p:cNvPr id="39943" name="Верхний колонтитул 6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 smtClean="0"/>
              <a:t>МОУ гимназия №1 г. Липецка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B8B9E-972C-4807-8FB3-C2876EF4F5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DCDE2-AA7E-46A9-9612-F97238764D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33B90-BDDE-4694-9202-FE415B6AE1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E067B-21B0-4306-8819-0D37A0AA08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03DE0-ABBB-4C6C-AC27-FCFF9D5AE7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9DAA1-438A-49C3-A349-5948BEDE6D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25B9F-FBA7-4D64-B259-2872B3AF2F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36610-08CF-414E-9597-2A493C65D2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F5DD04-A7FF-4621-B07F-57978D65A2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01547-2BCE-444D-8497-F43CC6C58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C14A0-EB4A-4248-A16A-F11898383B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4038600" cy="163949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2953942"/>
            <a:ext cx="4038600" cy="16406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2953942"/>
            <a:ext cx="4038600" cy="16406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A8955-B7E5-485D-BD03-FF8DF5B611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6F2670D1-4B5D-412E-A508-2814E20F31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elix Titling" pitchFamily="8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elix Titling" pitchFamily="8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elix Titling" pitchFamily="8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elix Titling" pitchFamily="8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elix Titling" pitchFamily="8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elix Titling" pitchFamily="8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elix Titling" pitchFamily="8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elix Titling" pitchFamily="8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gif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gif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0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ru-RU" sz="2400">
              <a:latin typeface="Times New Roman" pitchFamily="18" charset="0"/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4731657" cy="5143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1030" y="0"/>
            <a:ext cx="4542971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62" name="Picture 18" descr="Гифка прозрачный, глобус, земной шар,  gif картинки,  гиф анимация скачать бесплатно 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5771" y="1113404"/>
            <a:ext cx="3817258" cy="2862944"/>
          </a:xfrm>
          <a:prstGeom prst="rect">
            <a:avLst/>
          </a:prstGeom>
          <a:noFill/>
        </p:spPr>
      </p:pic>
      <p:pic>
        <p:nvPicPr>
          <p:cNvPr id="6164" name="Picture 20" descr="Прозрачный My head hurts гифка - Прозрачный My head hurts Мальчишник в вегасе 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905000" cy="1428750"/>
          </a:xfrm>
          <a:prstGeom prst="rect">
            <a:avLst/>
          </a:prstGeom>
          <a:noFill/>
        </p:spPr>
      </p:pic>
      <p:pic>
        <p:nvPicPr>
          <p:cNvPr id="20" name="Picture 20" descr="Прозрачный My head hurts гифка - Прозрачный My head hurts Мальчишник в вегасе 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200" y="1189265"/>
            <a:ext cx="1905000" cy="1428750"/>
          </a:xfrm>
          <a:prstGeom prst="rect">
            <a:avLst/>
          </a:prstGeom>
          <a:noFill/>
        </p:spPr>
      </p:pic>
      <p:pic>
        <p:nvPicPr>
          <p:cNvPr id="21" name="Picture 20" descr="Прозрачный My head hurts гифка - Прозрачный My head hurts Мальчишник в вегасе 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00488" y="0"/>
            <a:ext cx="1905000" cy="1428750"/>
          </a:xfrm>
          <a:prstGeom prst="rect">
            <a:avLst/>
          </a:prstGeom>
          <a:noFill/>
        </p:spPr>
      </p:pic>
      <p:pic>
        <p:nvPicPr>
          <p:cNvPr id="22" name="Picture 20" descr="Прозрачный My head hurts гифка - Прозрачный My head hurts Мальчишник в вегасе 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714750"/>
            <a:ext cx="1905000" cy="1428750"/>
          </a:xfrm>
          <a:prstGeom prst="rect">
            <a:avLst/>
          </a:prstGeom>
          <a:noFill/>
        </p:spPr>
      </p:pic>
      <p:pic>
        <p:nvPicPr>
          <p:cNvPr id="23" name="Picture 20" descr="Прозрачный My head hurts гифка - Прозрачный My head hurts Мальчишник в вегасе 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0228" y="2430236"/>
            <a:ext cx="1905000" cy="1428750"/>
          </a:xfrm>
          <a:prstGeom prst="rect">
            <a:avLst/>
          </a:prstGeom>
          <a:noFill/>
        </p:spPr>
      </p:pic>
      <p:pic>
        <p:nvPicPr>
          <p:cNvPr id="24" name="Picture 20" descr="Прозрачный My head hurts гифка - Прозрачный My head hurts Мальчишник в вегасе 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78743" y="3714750"/>
            <a:ext cx="1905000" cy="1428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>
            <a:hlinkClick r:id="rId2" action="ppaction://hlinksldjump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827089" y="519113"/>
            <a:ext cx="7488237" cy="4104085"/>
          </a:xfrm>
          <a:prstGeom prst="actionButtonBlank">
            <a:avLst/>
          </a:prstGeom>
          <a:solidFill>
            <a:srgbClr val="FF00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4400" b="1" dirty="0">
                <a:solidFill>
                  <a:schemeClr val="bg1"/>
                </a:solidFill>
                <a:latin typeface="Times New Roman" pitchFamily="18" charset="0"/>
              </a:rPr>
              <a:t>Ноль принадлежит</a:t>
            </a:r>
          </a:p>
          <a:p>
            <a:pPr algn="ctr" eaLnBrk="1" hangingPunct="1"/>
            <a:r>
              <a:rPr lang="ru-RU" sz="4400" b="1" dirty="0">
                <a:solidFill>
                  <a:schemeClr val="bg1"/>
                </a:solidFill>
                <a:latin typeface="Times New Roman" pitchFamily="18" charset="0"/>
              </a:rPr>
              <a:t>множеству … чисел.</a:t>
            </a:r>
          </a:p>
          <a:p>
            <a:pPr algn="ctr" eaLnBrk="1" hangingPunct="1"/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</a:rPr>
              <a:t>а) целых,</a:t>
            </a:r>
          </a:p>
          <a:p>
            <a:pPr algn="ctr" eaLnBrk="1" hangingPunct="1"/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</a:rPr>
              <a:t>б) натуральных,</a:t>
            </a:r>
          </a:p>
          <a:p>
            <a:pPr algn="ctr" eaLnBrk="1" hangingPunct="1"/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</a:rPr>
              <a:t>в) простых,</a:t>
            </a:r>
          </a:p>
          <a:p>
            <a:pPr algn="ctr" eaLnBrk="1" hangingPunct="1"/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</a:rPr>
              <a:t>г) положительных,</a:t>
            </a:r>
          </a:p>
          <a:p>
            <a:pPr algn="ctr" eaLnBrk="1" hangingPunct="1"/>
            <a:r>
              <a:rPr lang="ru-RU" sz="4400" b="1" dirty="0" err="1">
                <a:solidFill>
                  <a:srgbClr val="FFFF00"/>
                </a:solidFill>
                <a:latin typeface="Times New Roman" pitchFamily="18" charset="0"/>
              </a:rPr>
              <a:t>д</a:t>
            </a:r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</a:rPr>
              <a:t>) </a:t>
            </a: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</a:rPr>
              <a:t>отрицательных.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3315" name="Picture 5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778000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75425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3102433" y="1670563"/>
            <a:ext cx="2951163" cy="594122"/>
          </a:xfrm>
          <a:prstGeom prst="rect">
            <a:avLst/>
          </a:prstGeom>
          <a:noFill/>
          <a:ln w="95250" cmpd="tri">
            <a:solidFill>
              <a:srgbClr val="FF006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  <p:bldP spid="215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AutoShape 5">
            <a:hlinkClick r:id="rId2" action="ppaction://hlinksldjump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611188" y="789385"/>
            <a:ext cx="7777162" cy="2970609"/>
          </a:xfrm>
          <a:prstGeom prst="actionButtonBlank">
            <a:avLst/>
          </a:prstGeom>
          <a:solidFill>
            <a:srgbClr val="0000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4400" b="1" dirty="0" smtClean="0">
                <a:latin typeface="Times New Roman" pitchFamily="18" charset="0"/>
              </a:rPr>
              <a:t>Сосчитайте:</a:t>
            </a:r>
            <a:endParaRPr lang="ru-RU" sz="4400" b="1" dirty="0">
              <a:latin typeface="Times New Roman" pitchFamily="18" charset="0"/>
            </a:endParaRPr>
          </a:p>
          <a:p>
            <a:pPr algn="ctr" eaLnBrk="1" hangingPunct="1"/>
            <a:endParaRPr lang="ru-RU" sz="4400" b="1" dirty="0">
              <a:latin typeface="Times New Roman" pitchFamily="18" charset="0"/>
            </a:endParaRPr>
          </a:p>
          <a:p>
            <a:pPr algn="ctr" eaLnBrk="1" hangingPunct="1"/>
            <a:endParaRPr lang="ru-RU" sz="4400" b="1" dirty="0">
              <a:latin typeface="Times New Roman" pitchFamily="18" charset="0"/>
            </a:endParaRPr>
          </a:p>
          <a:p>
            <a:pPr algn="ctr" eaLnBrk="1" hangingPunct="1"/>
            <a:endParaRPr lang="ru-RU" sz="4400" b="1" dirty="0">
              <a:latin typeface="Times New Roman" pitchFamily="18" charset="0"/>
            </a:endParaRPr>
          </a:p>
        </p:txBody>
      </p:sp>
      <p:pic>
        <p:nvPicPr>
          <p:cNvPr id="14339" name="Picture 6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778000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7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75425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8" name="WordArt 10"/>
          <p:cNvSpPr>
            <a:spLocks noChangeArrowheads="1" noChangeShapeType="1" noTextEdit="1"/>
          </p:cNvSpPr>
          <p:nvPr/>
        </p:nvSpPr>
        <p:spPr bwMode="auto">
          <a:xfrm>
            <a:off x="827088" y="2356248"/>
            <a:ext cx="7345362" cy="6262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99-97+95-93+91-89+...+7-5+3-1</a:t>
            </a:r>
          </a:p>
        </p:txBody>
      </p:sp>
      <p:sp>
        <p:nvSpPr>
          <p:cNvPr id="22541" name="WordArt 13"/>
          <p:cNvSpPr>
            <a:spLocks noChangeArrowheads="1" noChangeShapeType="1" noTextEdit="1"/>
          </p:cNvSpPr>
          <p:nvPr/>
        </p:nvSpPr>
        <p:spPr bwMode="auto">
          <a:xfrm>
            <a:off x="1403351" y="1653779"/>
            <a:ext cx="5832475" cy="2483644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75551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50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nimBg="1"/>
      <p:bldP spid="22538" grpId="0" animBg="1"/>
      <p:bldP spid="225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AutoShape 5">
            <a:hlinkClick r:id="rId3" action="ppaction://hlinksldjump" highlightClick="1">
              <a:snd r:embed="rId4" name="applause.wav"/>
            </a:hlinkClick>
          </p:cNvPr>
          <p:cNvSpPr>
            <a:spLocks noChangeArrowheads="1"/>
          </p:cNvSpPr>
          <p:nvPr/>
        </p:nvSpPr>
        <p:spPr bwMode="auto">
          <a:xfrm>
            <a:off x="827089" y="627460"/>
            <a:ext cx="7488237" cy="1944290"/>
          </a:xfrm>
          <a:prstGeom prst="actionButtonBlank">
            <a:avLst/>
          </a:prstGeom>
          <a:solidFill>
            <a:srgbClr val="FFFF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4400" b="1">
                <a:latin typeface="Times New Roman" pitchFamily="18" charset="0"/>
              </a:rPr>
              <a:t>Назовите число,</a:t>
            </a:r>
          </a:p>
          <a:p>
            <a:pPr algn="ctr" eaLnBrk="1" hangingPunct="1"/>
            <a:r>
              <a:rPr lang="ru-RU" sz="4400" b="1">
                <a:latin typeface="Times New Roman" pitchFamily="18" charset="0"/>
              </a:rPr>
              <a:t> если половина – треть его.</a:t>
            </a:r>
          </a:p>
        </p:txBody>
      </p:sp>
      <p:pic>
        <p:nvPicPr>
          <p:cNvPr id="1028" name="Picture 6" descr="16_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778000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7" descr="16_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5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560" name="Object 8"/>
          <p:cNvGraphicFramePr>
            <a:graphicFrameLocks noChangeAspect="1"/>
          </p:cNvGraphicFramePr>
          <p:nvPr>
            <p:ph idx="1"/>
          </p:nvPr>
        </p:nvGraphicFramePr>
        <p:xfrm>
          <a:off x="3924301" y="2356248"/>
          <a:ext cx="1509713" cy="2064544"/>
        </p:xfrm>
        <a:graphic>
          <a:graphicData uri="http://schemas.openxmlformats.org/presentationml/2006/ole">
            <p:oleObj spid="_x0000_s1026" name="Формула" r:id="rId6" imgW="215640" imgH="39348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AutoShape 5">
            <a:hlinkClick r:id="rId2" action="ppaction://hlinksldjump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827089" y="681038"/>
            <a:ext cx="7488237" cy="2970610"/>
          </a:xfrm>
          <a:prstGeom prst="actionButtonBlank">
            <a:avLst/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4400" b="1">
                <a:latin typeface="Times New Roman" pitchFamily="18" charset="0"/>
              </a:rPr>
              <a:t>Какой цифрой</a:t>
            </a:r>
          </a:p>
          <a:p>
            <a:pPr algn="ctr" eaLnBrk="1" hangingPunct="1"/>
            <a:r>
              <a:rPr lang="ru-RU" sz="4400" b="1">
                <a:latin typeface="Times New Roman" pitchFamily="18" charset="0"/>
              </a:rPr>
              <a:t>заканчивается произведение </a:t>
            </a:r>
          </a:p>
          <a:p>
            <a:pPr algn="ctr" eaLnBrk="1" hangingPunct="1"/>
            <a:r>
              <a:rPr lang="ru-RU" sz="4400" b="1">
                <a:latin typeface="Times New Roman" pitchFamily="18" charset="0"/>
              </a:rPr>
              <a:t>всех чисел от </a:t>
            </a:r>
            <a:r>
              <a:rPr lang="ru-RU" sz="8000" b="1">
                <a:solidFill>
                  <a:srgbClr val="FFFF00"/>
                </a:solidFill>
                <a:latin typeface="Times New Roman" pitchFamily="18" charset="0"/>
              </a:rPr>
              <a:t>7</a:t>
            </a:r>
            <a:r>
              <a:rPr lang="ru-RU" sz="4400" b="1">
                <a:latin typeface="Times New Roman" pitchFamily="18" charset="0"/>
              </a:rPr>
              <a:t> до </a:t>
            </a:r>
            <a:r>
              <a:rPr lang="ru-RU" sz="8000" b="1">
                <a:solidFill>
                  <a:srgbClr val="FFFF00"/>
                </a:solidFill>
                <a:latin typeface="Times New Roman" pitchFamily="18" charset="0"/>
              </a:rPr>
              <a:t>81</a:t>
            </a:r>
            <a:r>
              <a:rPr lang="ru-RU" sz="4400" b="1">
                <a:latin typeface="Times New Roman" pitchFamily="18" charset="0"/>
              </a:rPr>
              <a:t>?</a:t>
            </a:r>
          </a:p>
        </p:txBody>
      </p:sp>
      <p:pic>
        <p:nvPicPr>
          <p:cNvPr id="15363" name="Picture 6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778000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7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75425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8" descr="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8401" y="3274219"/>
            <a:ext cx="1630363" cy="1835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>
            <a:hlinkClick r:id="rId3" action="ppaction://hlinksldjump" highlightClick="1">
              <a:snd r:embed="rId4" name="applause.wav"/>
            </a:hlinkClick>
          </p:cNvPr>
          <p:cNvSpPr>
            <a:spLocks noChangeArrowheads="1"/>
          </p:cNvSpPr>
          <p:nvPr/>
        </p:nvSpPr>
        <p:spPr bwMode="auto">
          <a:xfrm>
            <a:off x="827089" y="411957"/>
            <a:ext cx="7488237" cy="2970610"/>
          </a:xfrm>
          <a:prstGeom prst="actionButtonBlank">
            <a:avLst/>
          </a:prstGeom>
          <a:solidFill>
            <a:schemeClr val="accent2">
              <a:alpha val="50195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4400" b="1" dirty="0">
                <a:latin typeface="Times New Roman" pitchFamily="18" charset="0"/>
              </a:rPr>
              <a:t>Расставьте в записи</a:t>
            </a:r>
          </a:p>
          <a:p>
            <a:pPr algn="ctr" eaLnBrk="1" hangingPunct="1"/>
            <a:r>
              <a:rPr lang="ru-RU" sz="4400" b="1" dirty="0">
                <a:latin typeface="Times New Roman" pitchFamily="18" charset="0"/>
              </a:rPr>
              <a:t>скобки так, чтобы значение </a:t>
            </a:r>
          </a:p>
          <a:p>
            <a:pPr algn="ctr" eaLnBrk="1" hangingPunct="1"/>
            <a:r>
              <a:rPr lang="ru-RU" sz="4400" b="1" dirty="0">
                <a:latin typeface="Times New Roman" pitchFamily="18" charset="0"/>
              </a:rPr>
              <a:t>получившегося выражения</a:t>
            </a:r>
          </a:p>
          <a:p>
            <a:pPr algn="ctr" eaLnBrk="1" hangingPunct="1"/>
            <a:r>
              <a:rPr lang="ru-RU" sz="4400" b="1" dirty="0">
                <a:latin typeface="Times New Roman" pitchFamily="18" charset="0"/>
              </a:rPr>
              <a:t> было бы равно </a:t>
            </a:r>
            <a:r>
              <a:rPr lang="ru-RU" sz="8000" b="1" dirty="0" smtClean="0">
                <a:solidFill>
                  <a:srgbClr val="FF0066"/>
                </a:solidFill>
                <a:latin typeface="Times New Roman" pitchFamily="18" charset="0"/>
              </a:rPr>
              <a:t>75:</a:t>
            </a:r>
            <a:endParaRPr lang="ru-RU" sz="8000" b="1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pic>
        <p:nvPicPr>
          <p:cNvPr id="2052" name="Picture 6" descr="16_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778000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7" descr="16_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75425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5608" name="Object 8"/>
          <p:cNvGraphicFramePr>
            <a:graphicFrameLocks noChangeAspect="1"/>
          </p:cNvGraphicFramePr>
          <p:nvPr>
            <p:ph idx="1"/>
          </p:nvPr>
        </p:nvGraphicFramePr>
        <p:xfrm>
          <a:off x="1524000" y="3543300"/>
          <a:ext cx="6096000" cy="864394"/>
        </p:xfrm>
        <a:graphic>
          <a:graphicData uri="http://schemas.openxmlformats.org/presentationml/2006/ole">
            <p:oleObj spid="_x0000_s2050" name="Формула" r:id="rId6" imgW="939600" imgH="177480" progId="">
              <p:embed/>
            </p:oleObj>
          </a:graphicData>
        </a:graphic>
      </p:graphicFrame>
      <p:sp>
        <p:nvSpPr>
          <p:cNvPr id="25610" name="WordArt 10"/>
          <p:cNvSpPr>
            <a:spLocks noChangeArrowheads="1" noChangeShapeType="1" noTextEdit="1"/>
          </p:cNvSpPr>
          <p:nvPr/>
        </p:nvSpPr>
        <p:spPr bwMode="auto">
          <a:xfrm>
            <a:off x="1404938" y="3619500"/>
            <a:ext cx="6335712" cy="7881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Arial"/>
                <a:cs typeface="Arial"/>
              </a:rPr>
              <a:t>(             ) (       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/>
      <p:bldP spid="256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AutoShape 5">
            <a:hlinkClick r:id="rId2" action="ppaction://hlinksldjump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827089" y="348342"/>
            <a:ext cx="7488237" cy="4310743"/>
          </a:xfrm>
          <a:prstGeom prst="actionButtonBlank">
            <a:avLst/>
          </a:prstGeom>
          <a:solidFill>
            <a:srgbClr val="FFEAD5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4400" b="1" dirty="0">
                <a:solidFill>
                  <a:srgbClr val="0000FF"/>
                </a:solidFill>
                <a:latin typeface="Felix Titling" pitchFamily="82" charset="0"/>
              </a:rPr>
              <a:t>Восстановите </a:t>
            </a:r>
          </a:p>
          <a:p>
            <a:pPr algn="ctr" eaLnBrk="1" hangingPunct="1"/>
            <a:r>
              <a:rPr lang="ru-RU" sz="4400" b="1" dirty="0">
                <a:solidFill>
                  <a:srgbClr val="0000FF"/>
                </a:solidFill>
                <a:latin typeface="Felix Titling" pitchFamily="82" charset="0"/>
              </a:rPr>
              <a:t>стертые цифры:</a:t>
            </a:r>
          </a:p>
          <a:p>
            <a:pPr algn="ctr" eaLnBrk="1" hangingPunct="1"/>
            <a:endParaRPr lang="ru-RU" sz="4400" b="1" dirty="0">
              <a:solidFill>
                <a:srgbClr val="0000FF"/>
              </a:solidFill>
              <a:latin typeface="Felix Titling" pitchFamily="82" charset="0"/>
            </a:endParaRPr>
          </a:p>
          <a:p>
            <a:pPr algn="ctr" eaLnBrk="1" hangingPunct="1"/>
            <a:endParaRPr lang="ru-RU" sz="4400" b="1" dirty="0">
              <a:solidFill>
                <a:srgbClr val="0000FF"/>
              </a:solidFill>
              <a:latin typeface="Felix Titling" pitchFamily="82" charset="0"/>
            </a:endParaRPr>
          </a:p>
          <a:p>
            <a:pPr algn="ctr" eaLnBrk="1" hangingPunct="1"/>
            <a:endParaRPr lang="ru-RU" sz="4400" b="1" dirty="0">
              <a:solidFill>
                <a:srgbClr val="0000FF"/>
              </a:solidFill>
              <a:latin typeface="Felix Titling" pitchFamily="82" charset="0"/>
            </a:endParaRPr>
          </a:p>
          <a:p>
            <a:pPr algn="ctr" eaLnBrk="1" hangingPunct="1"/>
            <a:endParaRPr lang="ru-RU" dirty="0">
              <a:solidFill>
                <a:srgbClr val="0000FF"/>
              </a:solidFill>
              <a:latin typeface="Felix Titling" pitchFamily="82" charset="0"/>
            </a:endParaRPr>
          </a:p>
        </p:txBody>
      </p:sp>
      <p:pic>
        <p:nvPicPr>
          <p:cNvPr id="16387" name="Picture 6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778000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7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75425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2" name="WordArt 8"/>
          <p:cNvSpPr>
            <a:spLocks noChangeArrowheads="1" noChangeShapeType="1" noTextEdit="1"/>
          </p:cNvSpPr>
          <p:nvPr/>
        </p:nvSpPr>
        <p:spPr bwMode="auto">
          <a:xfrm>
            <a:off x="1648732" y="2720122"/>
            <a:ext cx="57594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5_683&lt;506_1</a:t>
            </a:r>
          </a:p>
        </p:txBody>
      </p:sp>
      <p:sp>
        <p:nvSpPr>
          <p:cNvPr id="26633" name="WordArt 9"/>
          <p:cNvSpPr>
            <a:spLocks noChangeArrowheads="1" noChangeShapeType="1" noTextEdit="1"/>
          </p:cNvSpPr>
          <p:nvPr/>
        </p:nvSpPr>
        <p:spPr bwMode="auto">
          <a:xfrm>
            <a:off x="1663247" y="2735830"/>
            <a:ext cx="5759450" cy="8632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50683&lt;50691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  <p:bldP spid="26632" grpId="0" animBg="1"/>
      <p:bldP spid="266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AutoShape 5">
            <a:hlinkClick r:id="rId2" action="ppaction://hlinksldjump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827089" y="951310"/>
            <a:ext cx="7488237" cy="2970609"/>
          </a:xfrm>
          <a:prstGeom prst="actionButtonBlank">
            <a:avLst/>
          </a:prstGeom>
          <a:solidFill>
            <a:srgbClr val="00FF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4400" b="1">
                <a:latin typeface="Times New Roman" pitchFamily="18" charset="0"/>
              </a:rPr>
              <a:t>Запишите число </a:t>
            </a:r>
            <a:r>
              <a:rPr lang="ru-RU" sz="7200" b="1">
                <a:solidFill>
                  <a:srgbClr val="FF0066"/>
                </a:solidFill>
                <a:latin typeface="Times New Roman" pitchFamily="18" charset="0"/>
              </a:rPr>
              <a:t>37</a:t>
            </a:r>
          </a:p>
          <a:p>
            <a:pPr algn="ctr" eaLnBrk="1" hangingPunct="1"/>
            <a:r>
              <a:rPr lang="ru-RU" sz="4400" b="1">
                <a:latin typeface="Times New Roman" pitchFamily="18" charset="0"/>
              </a:rPr>
              <a:t>при помощи пяти троек.</a:t>
            </a:r>
          </a:p>
          <a:p>
            <a:pPr algn="ctr" eaLnBrk="1" hangingPunct="1"/>
            <a:endParaRPr lang="ru-RU" sz="4400" b="1">
              <a:latin typeface="Times New Roman" pitchFamily="18" charset="0"/>
            </a:endParaRPr>
          </a:p>
          <a:p>
            <a:pPr algn="ctr" eaLnBrk="1" hangingPunct="1"/>
            <a:endParaRPr lang="ru-RU" sz="4400" b="1">
              <a:latin typeface="Times New Roman" pitchFamily="18" charset="0"/>
            </a:endParaRPr>
          </a:p>
        </p:txBody>
      </p:sp>
      <p:pic>
        <p:nvPicPr>
          <p:cNvPr id="17411" name="Picture 6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778000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7" descr="16_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75425" y="2457450"/>
            <a:ext cx="42862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6" name="WordArt 8"/>
          <p:cNvSpPr>
            <a:spLocks noChangeArrowheads="1" noChangeShapeType="1" noTextEdit="1"/>
          </p:cNvSpPr>
          <p:nvPr/>
        </p:nvSpPr>
        <p:spPr bwMode="auto">
          <a:xfrm>
            <a:off x="971551" y="2842022"/>
            <a:ext cx="6913563" cy="809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37=33+3+3:3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276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Неуверенный Марио гифка - Неуверенный Марио Miguel e 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4705" y="0"/>
            <a:ext cx="6813981" cy="51057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5979"/>
            <a:ext cx="8955314" cy="85725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Способы разложения </a:t>
            </a:r>
            <a:b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множители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50522"/>
            <a:ext cx="8229600" cy="339447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Вынесение общего множителя за скобки;</a:t>
            </a:r>
          </a:p>
          <a:p>
            <a:r>
              <a:rPr lang="ru-RU" dirty="0" smtClean="0"/>
              <a:t>Способ г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руппировки;</a:t>
            </a:r>
          </a:p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Формулы сокращенного умножения.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Вынесение общего множителя </a:t>
            </a:r>
            <a:br>
              <a:rPr lang="ru-RU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ru-RU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за скобки:</a:t>
            </a:r>
            <a:endParaRPr lang="ru-RU" b="1" dirty="0"/>
          </a:p>
        </p:txBody>
      </p:sp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8343" y="1616528"/>
            <a:ext cx="8326077" cy="639503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3867539"/>
            <a:ext cx="72716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a(2a – b)(a + b) – 3a(a + b)</a:t>
            </a:r>
            <a:r>
              <a:rPr lang="en-US" sz="3600" b="1" baseline="30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solidFill>
                <a:schemeClr val="tx2"/>
              </a:solidFill>
            </a:endParaRPr>
          </a:p>
        </p:txBody>
      </p:sp>
      <p:pic>
        <p:nvPicPr>
          <p:cNvPr id="73738" name="Picture 10" descr="пример вынесения общего множителя за скоб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261" y="2167391"/>
            <a:ext cx="8190114" cy="1011238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0" y="311157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/>
              <a:t>2x</a:t>
            </a:r>
            <a:r>
              <a:rPr lang="es-ES" sz="3600" b="1" baseline="30000" dirty="0"/>
              <a:t>2</a:t>
            </a:r>
            <a:r>
              <a:rPr lang="es-ES" sz="3600" b="1" dirty="0"/>
              <a:t>y</a:t>
            </a:r>
            <a:r>
              <a:rPr lang="es-ES" sz="3600" b="1" baseline="30000" dirty="0"/>
              <a:t>2</a:t>
            </a:r>
            <a:r>
              <a:rPr lang="es-ES" sz="3600" b="1" dirty="0"/>
              <a:t> − 2x</a:t>
            </a:r>
            <a:r>
              <a:rPr lang="es-ES" sz="3600" b="1" baseline="30000" dirty="0"/>
              <a:t>4</a:t>
            </a:r>
            <a:r>
              <a:rPr lang="es-ES" sz="3600" b="1" dirty="0"/>
              <a:t>y</a:t>
            </a:r>
            <a:r>
              <a:rPr lang="es-ES" sz="3600" b="1" baseline="30000" dirty="0"/>
              <a:t>2</a:t>
            </a:r>
            <a:r>
              <a:rPr lang="es-ES" sz="3600" b="1" dirty="0"/>
              <a:t> + 6x</a:t>
            </a:r>
            <a:r>
              <a:rPr lang="es-ES" sz="3600" b="1" baseline="30000" dirty="0"/>
              <a:t>3</a:t>
            </a:r>
            <a:r>
              <a:rPr lang="es-ES" sz="3600" b="1" dirty="0"/>
              <a:t>y</a:t>
            </a:r>
            <a:r>
              <a:rPr lang="es-ES" sz="3600" b="1" baseline="30000" dirty="0"/>
              <a:t>3</a:t>
            </a:r>
            <a:r>
              <a:rPr lang="es-ES" sz="3600" b="1" dirty="0"/>
              <a:t> = 2x</a:t>
            </a:r>
            <a:r>
              <a:rPr lang="es-ES" sz="3600" b="1" baseline="30000" dirty="0"/>
              <a:t>2</a:t>
            </a:r>
            <a:r>
              <a:rPr lang="es-ES" sz="3600" b="1" dirty="0"/>
              <a:t>y</a:t>
            </a:r>
            <a:r>
              <a:rPr lang="es-ES" sz="3600" b="1" baseline="30000" dirty="0"/>
              <a:t>2</a:t>
            </a:r>
            <a:r>
              <a:rPr lang="es-ES" sz="3600" b="1" dirty="0"/>
              <a:t>(1 − x</a:t>
            </a:r>
            <a:r>
              <a:rPr lang="es-ES" sz="3600" b="1" baseline="30000" dirty="0"/>
              <a:t>2</a:t>
            </a:r>
            <a:r>
              <a:rPr lang="es-ES" sz="3600" b="1" dirty="0"/>
              <a:t> + </a:t>
            </a:r>
            <a:r>
              <a:rPr lang="es-ES" sz="3600" b="1" dirty="0" smtClean="0"/>
              <a:t>3xy)</a:t>
            </a:r>
            <a:endParaRPr lang="ru-RU" sz="36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496848" y="3896569"/>
            <a:ext cx="36471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a(a + b) (</a:t>
            </a: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2а-</a:t>
            </a: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b-3)</a:t>
            </a:r>
            <a:endParaRPr lang="ru-RU" sz="3600" b="1" dirty="0">
              <a:solidFill>
                <a:schemeClr val="tx2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4238171" y="1451428"/>
            <a:ext cx="4905829" cy="75474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         1 группа</a:t>
            </a: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4296228" y="2249714"/>
            <a:ext cx="4847772" cy="75474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         2 группа</a:t>
            </a:r>
          </a:p>
        </p:txBody>
      </p:sp>
      <p:sp>
        <p:nvSpPr>
          <p:cNvPr id="17" name="Прямоугольник 16"/>
          <p:cNvSpPr/>
          <p:nvPr/>
        </p:nvSpPr>
        <p:spPr bwMode="auto">
          <a:xfrm>
            <a:off x="4499428" y="3120571"/>
            <a:ext cx="4644572" cy="75474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        3 группа</a:t>
            </a: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5529943" y="3889828"/>
            <a:ext cx="3614058" cy="75474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4 группа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 smtClean="0">
                <a:solidFill>
                  <a:schemeClr val="tx1"/>
                </a:solidFill>
              </a:rPr>
              <a:t>Способ г</a:t>
            </a:r>
            <a:r>
              <a:rPr lang="ru-RU" sz="54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руппировки:</a:t>
            </a:r>
            <a:endParaRPr lang="ru-RU" sz="5400" dirty="0"/>
          </a:p>
        </p:txBody>
      </p:sp>
      <p:pic>
        <p:nvPicPr>
          <p:cNvPr id="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7244" b="76192"/>
          <a:stretch>
            <a:fillRect/>
          </a:stretch>
        </p:blipFill>
        <p:spPr bwMode="auto">
          <a:xfrm>
            <a:off x="391887" y="1262743"/>
            <a:ext cx="8418285" cy="1451428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0" y="3214398"/>
            <a:ext cx="9144000" cy="1107996"/>
          </a:xfrm>
          <a:prstGeom prst="rect">
            <a:avLst/>
          </a:prstGeom>
          <a:ln w="571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ru-RU" sz="6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48</a:t>
            </a:r>
            <a:r>
              <a:rPr lang="en-US" sz="6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xz</a:t>
            </a:r>
            <a:r>
              <a:rPr lang="ru-RU" sz="6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6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+32xy</a:t>
            </a:r>
            <a:r>
              <a:rPr lang="ru-RU" sz="6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6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−15z</a:t>
            </a:r>
            <a:r>
              <a:rPr lang="ru-RU" sz="6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6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− 10y</a:t>
            </a:r>
            <a:r>
              <a:rPr lang="ru-RU" sz="6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 smtClean="0">
                <a:solidFill>
                  <a:schemeClr val="tx1"/>
                </a:solidFill>
              </a:rPr>
              <a:t>Способ г</a:t>
            </a:r>
            <a:r>
              <a:rPr lang="ru-RU" sz="54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руппировки:</a:t>
            </a:r>
            <a:endParaRPr lang="ru-RU" sz="5400" dirty="0"/>
          </a:p>
        </p:txBody>
      </p:sp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0229" y="1349829"/>
            <a:ext cx="9838112" cy="2946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7428" y="1172029"/>
            <a:ext cx="5886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=</a:t>
            </a:r>
            <a:endParaRPr lang="ru-RU" sz="5400" dirty="0"/>
          </a:p>
        </p:txBody>
      </p:sp>
      <p:sp>
        <p:nvSpPr>
          <p:cNvPr id="7" name="TextBox 6"/>
          <p:cNvSpPr txBox="1"/>
          <p:nvPr/>
        </p:nvSpPr>
        <p:spPr>
          <a:xfrm>
            <a:off x="7968342" y="1850572"/>
            <a:ext cx="5886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=</a:t>
            </a:r>
            <a:endParaRPr lang="ru-RU" sz="5400" dirty="0"/>
          </a:p>
        </p:txBody>
      </p:sp>
      <p:sp>
        <p:nvSpPr>
          <p:cNvPr id="8" name="TextBox 7"/>
          <p:cNvSpPr txBox="1"/>
          <p:nvPr/>
        </p:nvSpPr>
        <p:spPr>
          <a:xfrm>
            <a:off x="7968342" y="2619829"/>
            <a:ext cx="5886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=</a:t>
            </a:r>
            <a:endParaRPr lang="ru-RU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6386285" y="3341916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)</a:t>
            </a:r>
            <a:endParaRPr lang="ru-RU" sz="5400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191657" y="3512457"/>
            <a:ext cx="6604000" cy="1079499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         </a:t>
            </a: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2191657" y="2687864"/>
            <a:ext cx="6604000" cy="1892299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         </a:t>
            </a: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191657" y="1966686"/>
            <a:ext cx="6604000" cy="265611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Способ г</a:t>
            </a:r>
            <a:r>
              <a:rPr lang="ru-RU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руппировки: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6743" y="1200151"/>
            <a:ext cx="8440057" cy="3394472"/>
          </a:xfrm>
        </p:spPr>
        <p:txBody>
          <a:bodyPr/>
          <a:lstStyle/>
          <a:p>
            <a:pPr>
              <a:buNone/>
            </a:pP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48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xz</a:t>
            </a:r>
            <a:r>
              <a:rPr lang="ru-RU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+ 32xy</a:t>
            </a:r>
            <a:r>
              <a:rPr lang="ru-RU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− 15z</a:t>
            </a:r>
            <a:r>
              <a:rPr lang="ru-RU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− 10y</a:t>
            </a:r>
            <a:r>
              <a:rPr lang="ru-RU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=</a:t>
            </a:r>
            <a:endParaRPr lang="en-US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(48xz</a:t>
            </a:r>
            <a:r>
              <a:rPr lang="en-US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− 15z</a:t>
            </a:r>
            <a:r>
              <a:rPr lang="en-US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)+(32xy</a:t>
            </a:r>
            <a:r>
              <a:rPr lang="en-US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− 10y</a:t>
            </a:r>
            <a:r>
              <a:rPr lang="en-US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)= </a:t>
            </a:r>
          </a:p>
          <a:p>
            <a:pPr>
              <a:buNone/>
            </a:pP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=3z</a:t>
            </a:r>
            <a:r>
              <a:rPr lang="en-US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(16x − 5) + 2y</a:t>
            </a:r>
            <a:r>
              <a:rPr lang="en-US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(16x − 5) =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(16x − 5)(3z</a:t>
            </a:r>
            <a:r>
              <a:rPr lang="en-US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+ 2y</a:t>
            </a:r>
            <a:r>
              <a:rPr lang="en-US" sz="4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319314" y="2017486"/>
            <a:ext cx="8215085" cy="265611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714" y="205979"/>
            <a:ext cx="8708572" cy="857250"/>
          </a:xfrm>
        </p:spPr>
        <p:txBody>
          <a:bodyPr/>
          <a:lstStyle/>
          <a:p>
            <a:r>
              <a:rPr lang="ru-RU" sz="48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Формулы сокращенного умножения: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686" y="1567543"/>
            <a:ext cx="8229600" cy="3244794"/>
          </a:xfrm>
        </p:spPr>
        <p:txBody>
          <a:bodyPr/>
          <a:lstStyle/>
          <a:p>
            <a:r>
              <a:rPr lang="ru-RU" dirty="0" smtClean="0"/>
              <a:t>работа с карточками.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8001" y="174172"/>
            <a:ext cx="8418284" cy="4731657"/>
          </a:xfrm>
        </p:spPr>
        <p:txBody>
          <a:bodyPr/>
          <a:lstStyle/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…</a:t>
            </a:r>
            <a:r>
              <a:rPr lang="ru-RU" sz="3600" b="1" baseline="30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(a - …)(a + …)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(a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+ …)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…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+ 2…b + b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(m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…)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m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20m + …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(5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+ …)</a:t>
            </a:r>
            <a:r>
              <a:rPr lang="ru-RU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… +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… + 81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5. 47</a:t>
            </a:r>
            <a:r>
              <a:rPr lang="ru-RU" sz="3600" b="1" baseline="30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37</a:t>
            </a:r>
            <a:r>
              <a:rPr lang="ru-RU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(47 - …)(…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+ 37)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(…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- 3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)(…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+ 3m) = a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9m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7. 61</a:t>
            </a:r>
            <a:r>
              <a:rPr lang="ru-RU" sz="3600" b="1" baseline="30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= 360 + …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+ 1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8. 71</a:t>
            </a:r>
            <a:r>
              <a:rPr lang="ru-RU" sz="3600" b="1" baseline="30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+ 29</a:t>
            </a:r>
            <a:r>
              <a:rPr lang="ru-RU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+ 2∙71∙29 = (… + …)</a:t>
            </a:r>
            <a:r>
              <a:rPr lang="ru-RU" sz="3600" b="1" baseline="30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…</a:t>
            </a:r>
            <a:r>
              <a:rPr lang="en-US" sz="3600" b="1" baseline="30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13657" y="0"/>
            <a:ext cx="8229600" cy="85725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Физкультминутка </a:t>
            </a:r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>
          <a:xfrm>
            <a:off x="312058" y="982437"/>
            <a:ext cx="8229600" cy="3394472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Вверх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рука, вниз рука</a:t>
            </a:r>
          </a:p>
          <a:p>
            <a:pPr marL="0" indent="0" algn="ctr">
              <a:buFontTx/>
              <a:buNone/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Потянулись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слегка</a:t>
            </a:r>
          </a:p>
          <a:p>
            <a:pPr marL="0" indent="0" algn="ctr">
              <a:buFontTx/>
              <a:buNone/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Быстро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поменяли руки,</a:t>
            </a:r>
          </a:p>
          <a:p>
            <a:pPr marL="0" indent="0" algn="ctr">
              <a:buFontTx/>
              <a:buNone/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Нам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сегодня не до скуки.</a:t>
            </a:r>
          </a:p>
          <a:p>
            <a:pPr marL="0" indent="0" algn="ctr">
              <a:buFontTx/>
              <a:buNone/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Крутим-вертим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головой.</a:t>
            </a:r>
          </a:p>
          <a:p>
            <a:pPr marL="0" indent="0" algn="ctr">
              <a:buFontTx/>
              <a:buNone/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Разминаем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шею….стой.</a:t>
            </a:r>
          </a:p>
          <a:p>
            <a:pPr marL="0" indent="0" algn="ctr">
              <a:buFontTx/>
              <a:buNone/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А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теперь встряхнулись лихо</a:t>
            </a:r>
          </a:p>
          <a:p>
            <a:pPr marL="0" indent="0" algn="ctr">
              <a:buFontTx/>
              <a:buNone/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И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стул садимся тихо.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9028"/>
            <a:ext cx="8229600" cy="682171"/>
          </a:xfrm>
        </p:spPr>
        <p:txBody>
          <a:bodyPr/>
          <a:lstStyle/>
          <a:p>
            <a:r>
              <a:rPr lang="ru-RU" b="1" dirty="0" smtClean="0"/>
              <a:t>Решить уравнения: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40230"/>
            <a:ext cx="9144000" cy="4403270"/>
          </a:xfrm>
        </p:spPr>
        <p:txBody>
          <a:bodyPr/>
          <a:lstStyle/>
          <a:p>
            <a:pPr marL="36000" indent="-36000">
              <a:spcBef>
                <a:spcPts val="0"/>
              </a:spcBef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 x</a:t>
            </a:r>
            <a:r>
              <a:rPr lang="ru-RU" sz="3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-15x+56=0;                б)  x</a:t>
            </a:r>
            <a:r>
              <a:rPr lang="ru-RU" sz="3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+10x+21=0;</a:t>
            </a:r>
          </a:p>
          <a:p>
            <a:pPr marL="36000" indent="-36000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x</a:t>
            </a:r>
            <a:r>
              <a:rPr lang="ru-RU" sz="3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-7x-8x+56=0;                x</a:t>
            </a:r>
            <a:r>
              <a:rPr lang="ru-RU" sz="3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+10x+25-4=0;</a:t>
            </a:r>
          </a:p>
          <a:p>
            <a:pPr marL="36000" indent="-36000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(x-7)-8(x-7)=0;                    (x+5)</a:t>
            </a:r>
            <a:r>
              <a:rPr lang="ru-RU" sz="3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ru-RU" sz="36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=0;</a:t>
            </a:r>
          </a:p>
          <a:p>
            <a:pPr marL="36000" indent="-36000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(x-7)(x-8)=0;                   (x+5-2)(x+5+2)=0;</a:t>
            </a:r>
          </a:p>
          <a:p>
            <a:pPr marL="36000" indent="-36000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x-7=0  или  x-8=0;                (x+3)(x+7)=0;</a:t>
            </a:r>
          </a:p>
          <a:p>
            <a:pPr marL="36000" indent="-36000">
              <a:spcBef>
                <a:spcPts val="0"/>
              </a:spcBef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x=7, x=8.                       x+3=0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или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x+7=0;</a:t>
            </a:r>
          </a:p>
          <a:p>
            <a:pPr marL="36000" indent="-36000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Ответ: х</a:t>
            </a:r>
            <a:r>
              <a:rPr lang="ru-RU" sz="36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=7, х</a:t>
            </a:r>
            <a:r>
              <a:rPr lang="ru-RU" sz="36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=8.                   х=-3, х=-7.</a:t>
            </a:r>
          </a:p>
          <a:p>
            <a:pPr marL="36000" indent="-36000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                                          Ответ: х</a:t>
            </a:r>
            <a:r>
              <a:rPr lang="ru-RU" sz="36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=-3, х</a:t>
            </a:r>
            <a:r>
              <a:rPr lang="ru-RU" sz="36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=-7.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0" y="1407886"/>
            <a:ext cx="9144000" cy="373561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Продолжите фразу: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734706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Сегодня на уроке я узнал…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Сегодня на уроке я был удивлен…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Сегодня на уроке я открыл для себя…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Сегодня на уроке я пришел к выводу…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Сегодня на уроке я не понял…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971550" y="3921919"/>
            <a:ext cx="7272338" cy="12025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7200" b="1" dirty="0" smtClean="0">
                <a:solidFill>
                  <a:srgbClr val="FFFF00"/>
                </a:solidFill>
                <a:latin typeface="Monotype Corsiva" pitchFamily="66" charset="0"/>
              </a:rPr>
              <a:t>До   новых    встреч!</a:t>
            </a:r>
            <a:endParaRPr lang="ru-RU" sz="72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37897" name="Picture 9" descr="makhanie-rukoy-animatsionnaya-kartinka-00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4629" y="704229"/>
            <a:ext cx="5762170" cy="3227844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 autoUpdateAnimBg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Оформление по умолчанию">
      <a:majorFont>
        <a:latin typeface="Felix Titling"/>
        <a:ea typeface=""/>
        <a:cs typeface=""/>
      </a:majorFont>
      <a:minorFont>
        <a:latin typeface="Felix Titling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1433</TotalTime>
  <Words>392</Words>
  <Application>Microsoft Office PowerPoint</Application>
  <PresentationFormat>Экран (16:9)</PresentationFormat>
  <Paragraphs>96</Paragraphs>
  <Slides>21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Оформление по умолчанию</vt:lpstr>
      <vt:lpstr>Формула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Способы разложения  на множители </vt:lpstr>
      <vt:lpstr>Вынесение общего множителя  за скобки:</vt:lpstr>
      <vt:lpstr>Способ группировки:</vt:lpstr>
      <vt:lpstr>Способ группировки:</vt:lpstr>
      <vt:lpstr>Способ группировки:</vt:lpstr>
      <vt:lpstr>Формулы сокращенного умножения:</vt:lpstr>
      <vt:lpstr>Слайд 16</vt:lpstr>
      <vt:lpstr>Слайд 17</vt:lpstr>
      <vt:lpstr>Физкультминутка </vt:lpstr>
      <vt:lpstr>Решить уравнения:</vt:lpstr>
      <vt:lpstr>Продолжите фразу: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 Витальевна</dc:creator>
  <cp:lastModifiedBy>tatjanapdbr@outlook.com</cp:lastModifiedBy>
  <cp:revision>44</cp:revision>
  <dcterms:created xsi:type="dcterms:W3CDTF">2007-01-18T21:11:34Z</dcterms:created>
  <dcterms:modified xsi:type="dcterms:W3CDTF">2023-02-07T19:56:29Z</dcterms:modified>
</cp:coreProperties>
</file>