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7" r:id="rId3"/>
    <p:sldId id="267" r:id="rId4"/>
    <p:sldId id="268" r:id="rId5"/>
    <p:sldId id="283" r:id="rId6"/>
    <p:sldId id="269" r:id="rId7"/>
    <p:sldId id="270" r:id="rId8"/>
    <p:sldId id="284" r:id="rId9"/>
    <p:sldId id="285" r:id="rId10"/>
    <p:sldId id="272" r:id="rId11"/>
    <p:sldId id="273" r:id="rId12"/>
    <p:sldId id="274" r:id="rId13"/>
    <p:sldId id="275" r:id="rId14"/>
    <p:sldId id="281" r:id="rId15"/>
    <p:sldId id="276" r:id="rId16"/>
    <p:sldId id="277" r:id="rId17"/>
    <p:sldId id="278" r:id="rId18"/>
    <p:sldId id="279" r:id="rId19"/>
    <p:sldId id="280" r:id="rId20"/>
    <p:sldId id="286" r:id="rId21"/>
    <p:sldId id="271" r:id="rId22"/>
    <p:sldId id="258" r:id="rId23"/>
    <p:sldId id="259" r:id="rId24"/>
    <p:sldId id="260" r:id="rId25"/>
    <p:sldId id="261" r:id="rId26"/>
    <p:sldId id="262" r:id="rId27"/>
    <p:sldId id="263" r:id="rId28"/>
    <p:sldId id="264" r:id="rId29"/>
    <p:sldId id="265" r:id="rId30"/>
    <p:sldId id="266" r:id="rId31"/>
    <p:sldId id="287" r:id="rId32"/>
    <p:sldId id="282" r:id="rId3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1086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FA34B-F3B0-4D65-9019-E6BEF6599B27}" type="datetimeFigureOut">
              <a:rPr lang="ru-RU" smtClean="0"/>
              <a:t>27.02.2019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C48F1-1EA1-4477-9072-12EA9BC4BA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3272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FA34B-F3B0-4D65-9019-E6BEF6599B27}" type="datetimeFigureOut">
              <a:rPr lang="ru-RU" smtClean="0"/>
              <a:t>27.02.2019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C48F1-1EA1-4477-9072-12EA9BC4BA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35874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FA34B-F3B0-4D65-9019-E6BEF6599B27}" type="datetimeFigureOut">
              <a:rPr lang="ru-RU" smtClean="0"/>
              <a:t>27.02.2019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C48F1-1EA1-4477-9072-12EA9BC4BA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39220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FA34B-F3B0-4D65-9019-E6BEF6599B27}" type="datetimeFigureOut">
              <a:rPr lang="ru-RU" smtClean="0"/>
              <a:t>27.02.2019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C48F1-1EA1-4477-9072-12EA9BC4BA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4253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FA34B-F3B0-4D65-9019-E6BEF6599B27}" type="datetimeFigureOut">
              <a:rPr lang="ru-RU" smtClean="0"/>
              <a:t>27.02.2019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C48F1-1EA1-4477-9072-12EA9BC4BA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24974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FA34B-F3B0-4D65-9019-E6BEF6599B27}" type="datetimeFigureOut">
              <a:rPr lang="ru-RU" smtClean="0"/>
              <a:t>27.02.2019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C48F1-1EA1-4477-9072-12EA9BC4BA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40716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FA34B-F3B0-4D65-9019-E6BEF6599B27}" type="datetimeFigureOut">
              <a:rPr lang="ru-RU" smtClean="0"/>
              <a:t>27.02.2019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C48F1-1EA1-4477-9072-12EA9BC4BA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15622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FA34B-F3B0-4D65-9019-E6BEF6599B27}" type="datetimeFigureOut">
              <a:rPr lang="ru-RU" smtClean="0"/>
              <a:t>27.02.2019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C48F1-1EA1-4477-9072-12EA9BC4BA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8228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FA34B-F3B0-4D65-9019-E6BEF6599B27}" type="datetimeFigureOut">
              <a:rPr lang="ru-RU" smtClean="0"/>
              <a:t>27.02.2019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C48F1-1EA1-4477-9072-12EA9BC4BA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50129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FA34B-F3B0-4D65-9019-E6BEF6599B27}" type="datetimeFigureOut">
              <a:rPr lang="ru-RU" smtClean="0"/>
              <a:t>27.02.2019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C48F1-1EA1-4477-9072-12EA9BC4BA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41464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FA34B-F3B0-4D65-9019-E6BEF6599B27}" type="datetimeFigureOut">
              <a:rPr lang="ru-RU" smtClean="0"/>
              <a:t>27.02.2019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C48F1-1EA1-4477-9072-12EA9BC4BA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90484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7D5DDB8-67D6-4413-AA97-81C8E0AD14EB}" type="datetime1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27.02.2019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1CB429-9FD6-4EC4-BAF3-CFAC38CF0DD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12146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96C74CF-FE4D-401B-A60B-58EA12A7A937}" type="datetime1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27.02.2019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0EB7D7-3721-4A58-AA9C-695DC106870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19586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38772DB-E13D-4E0F-9A39-3B76454F8FFB}" type="datetime1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27.02.2019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3B83FC-9D51-4FF0-869A-66B1228A2C3B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72203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0BD4AA9-7024-4873-91C4-C68245A1685E}" type="datetime1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27.02.2019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69FA80-A26F-46F5-92CA-CBC67DABEA47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7508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AFF0C90-9200-4370-A6AB-E172C87995F7}" type="datetime1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27.02.2019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A644AB-8617-48A6-B4D3-5EEFA8231664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81311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5482765-389C-407A-ABB8-00C5C89A7DAF}" type="datetime1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27.02.2019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B4F4F9-FF80-484F-98C3-EDC530BBB2B5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03057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03CEAF3-3C5D-4025-AE78-811E88D9F2F3}" type="datetime1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27.02.2019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1A6D23-C705-46F4-BD19-F3FE4C5B6C58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03460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90ACFBC-8EE2-4BEB-8731-C99DCD0BE931}" type="datetime1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27.02.2019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29AD38-B72A-4D4A-8209-B4544D62E463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49708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BA3B334-5415-4496-A6EC-031B8F3A9BF3}" type="datetime1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27.02.2019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7F1017-6FA3-4AF4-8CFA-98261E87D37E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33196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F9E22F9-7549-4121-A1FC-5D697B795E7E}" type="datetime1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27.02.2019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C66465-9987-4943-87F5-8F415F1B548E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85502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E0D1F4E-A5A7-48B2-BE3A-F998F6F72701}" type="datetime1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27.02.2019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27E631-7831-4CF5-B16D-0AFCBDDD7024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28201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2FA34B-F3B0-4D65-9019-E6BEF6599B27}" type="datetimeFigureOut">
              <a:rPr lang="ru-RU" smtClean="0"/>
              <a:t>27.02.2019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CC48F1-1EA1-4477-9072-12EA9BC4BA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62591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D61FA85-8F69-4145-A941-A48775DF41C8}" type="datetime1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27.02.2019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  <a:latin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dirty="0">
              <a:solidFill>
                <a:prstClr val="black">
                  <a:lumMod val="50000"/>
                  <a:lumOff val="50000"/>
                </a:prstClr>
              </a:solidFill>
              <a:latin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BC97B99-2279-4F8E-B45C-64D1D3EAF52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6897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sldNum="0" hdr="0"/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7.emf"/><Relationship Id="rId4" Type="http://schemas.openxmlformats.org/officeDocument/2006/relationships/oleObject" Target="../embeddings/oleObject1.bin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323850" y="6165850"/>
            <a:ext cx="8640763" cy="142875"/>
          </a:xfrm>
          <a:prstGeom prst="rect">
            <a:avLst/>
          </a:prstGeom>
          <a:gradFill rotWithShape="1">
            <a:gsLst>
              <a:gs pos="0">
                <a:schemeClr val="accent4">
                  <a:lumMod val="75000"/>
                </a:schemeClr>
              </a:gs>
              <a:gs pos="100000">
                <a:srgbClr val="DDA09F">
                  <a:gamma/>
                  <a:tint val="7059"/>
                  <a:invGamma/>
                </a:srgbClr>
              </a:gs>
            </a:gsLst>
            <a:lin ang="5400000" scaled="1"/>
          </a:gradFill>
          <a:ln w="19050">
            <a:solidFill>
              <a:schemeClr val="accent2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" name="Rectangle 4"/>
          <p:cNvSpPr>
            <a:spLocks noChangeArrowheads="1"/>
          </p:cNvSpPr>
          <p:nvPr/>
        </p:nvSpPr>
        <p:spPr bwMode="auto">
          <a:xfrm>
            <a:off x="250825" y="188913"/>
            <a:ext cx="361950" cy="6408738"/>
          </a:xfrm>
          <a:prstGeom prst="rect">
            <a:avLst/>
          </a:prstGeom>
          <a:pattFill prst="plaid">
            <a:fgClr>
              <a:schemeClr val="bg2">
                <a:lumMod val="75000"/>
              </a:schemeClr>
            </a:fgClr>
            <a:bgClr>
              <a:schemeClr val="accent1">
                <a:lumMod val="40000"/>
                <a:lumOff val="60000"/>
              </a:schemeClr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353086" y="1628800"/>
            <a:ext cx="7108036" cy="24929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4800" b="1" i="1" dirty="0">
                <a:solidFill>
                  <a:srgbClr val="7030A0"/>
                </a:solidFill>
              </a:rPr>
              <a:t>Исследовательский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4800" b="1" i="1" dirty="0" smtClean="0">
                <a:solidFill>
                  <a:srgbClr val="7030A0"/>
                </a:solidFill>
              </a:rPr>
              <a:t>проект</a:t>
            </a:r>
            <a:endParaRPr lang="ru-RU" sz="4800" b="1" i="1" dirty="0">
              <a:solidFill>
                <a:srgbClr val="7030A0"/>
              </a:solidFill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4800" b="1" i="1" dirty="0">
                <a:solidFill>
                  <a:srgbClr val="7030A0"/>
                </a:solidFill>
              </a:rPr>
              <a:t>«Применение графов»</a:t>
            </a:r>
            <a:r>
              <a:rPr lang="ru-RU" sz="6000" b="1" i="1" dirty="0">
                <a:solidFill>
                  <a:srgbClr val="7030A0"/>
                </a:solidFill>
              </a:rPr>
              <a:t> </a:t>
            </a:r>
            <a:endParaRPr lang="ru-RU" sz="6000" b="1" dirty="0">
              <a:solidFill>
                <a:srgbClr val="7030A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814567" y="4110473"/>
            <a:ext cx="515004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Автор </a:t>
            </a:r>
            <a:r>
              <a:rPr lang="ru-RU" b="1" dirty="0" smtClean="0"/>
              <a:t>исследовательского проекта</a:t>
            </a:r>
            <a:r>
              <a:rPr lang="ru-RU" dirty="0" smtClean="0"/>
              <a:t>:</a:t>
            </a:r>
            <a:endParaRPr lang="ru-RU" dirty="0"/>
          </a:p>
          <a:p>
            <a:r>
              <a:rPr lang="ru-RU" dirty="0"/>
              <a:t>Гуляева Елизавета Игоревна, </a:t>
            </a:r>
          </a:p>
          <a:p>
            <a:r>
              <a:rPr lang="ru-RU" dirty="0"/>
              <a:t>обучающаяся 8 класса МБОУ СОШ </a:t>
            </a:r>
            <a:r>
              <a:rPr lang="ru-RU" dirty="0" err="1"/>
              <a:t>с.Норовка</a:t>
            </a:r>
            <a:r>
              <a:rPr lang="ru-RU" dirty="0"/>
              <a:t>.</a:t>
            </a:r>
          </a:p>
          <a:p>
            <a:r>
              <a:rPr lang="ru-RU" b="1" dirty="0"/>
              <a:t>Руководитель проекта</a:t>
            </a:r>
            <a:r>
              <a:rPr lang="ru-RU" dirty="0"/>
              <a:t>:</a:t>
            </a:r>
          </a:p>
          <a:p>
            <a:r>
              <a:rPr lang="ru-RU" dirty="0" err="1"/>
              <a:t>Подборонова</a:t>
            </a:r>
            <a:r>
              <a:rPr lang="ru-RU" dirty="0"/>
              <a:t> Татьяна Михайловна, </a:t>
            </a:r>
          </a:p>
          <a:p>
            <a:r>
              <a:rPr lang="ru-RU" dirty="0"/>
              <a:t>учитель информатики МБОУ СОШ с. </a:t>
            </a:r>
            <a:r>
              <a:rPr lang="ru-RU" dirty="0" err="1"/>
              <a:t>Норовка</a:t>
            </a:r>
            <a:r>
              <a:rPr lang="ru-RU" dirty="0"/>
              <a:t>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286000" y="6237287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/>
              <a:t>с. </a:t>
            </a:r>
            <a:r>
              <a:rPr lang="ru-RU" dirty="0" err="1"/>
              <a:t>Норовка</a:t>
            </a:r>
            <a:r>
              <a:rPr lang="ru-RU" dirty="0"/>
              <a:t>,</a:t>
            </a:r>
          </a:p>
          <a:p>
            <a:pPr algn="ctr"/>
            <a:r>
              <a:rPr lang="ru-RU" dirty="0"/>
              <a:t>2019 год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65354" y="358697"/>
            <a:ext cx="79928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Муниципальное бюджетное общеобразовательное учреждение</a:t>
            </a:r>
          </a:p>
          <a:p>
            <a:pPr algn="ctr"/>
            <a:r>
              <a:rPr lang="ru-RU" dirty="0"/>
              <a:t>средняя общеобразовательная школа </a:t>
            </a:r>
            <a:r>
              <a:rPr lang="ru-RU" dirty="0" err="1"/>
              <a:t>с.Норовка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32464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710952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Цель проекта</a:t>
            </a:r>
            <a:r>
              <a:rPr lang="ru-RU" dirty="0" smtClean="0"/>
              <a:t>: 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0" y="692696"/>
            <a:ext cx="9144000" cy="6120680"/>
          </a:xfrm>
        </p:spPr>
        <p:txBody>
          <a:bodyPr>
            <a:normAutofit/>
          </a:bodyPr>
          <a:lstStyle/>
          <a:p>
            <a:r>
              <a:rPr lang="ru-RU" b="1" i="1" dirty="0"/>
              <a:t>выяснить особенности применения теории графов при решении задач и в практической деятельности</a:t>
            </a:r>
            <a:r>
              <a:rPr lang="ru-RU" dirty="0" smtClean="0"/>
              <a:t>.</a:t>
            </a:r>
          </a:p>
          <a:p>
            <a:r>
              <a:rPr lang="ru-RU" b="1" dirty="0"/>
              <a:t>Объектом исследования </a:t>
            </a:r>
            <a:r>
              <a:rPr lang="ru-RU" dirty="0"/>
              <a:t>являются графы.</a:t>
            </a:r>
          </a:p>
          <a:p>
            <a:r>
              <a:rPr lang="ru-RU" b="1" dirty="0"/>
              <a:t>Предметом исследования </a:t>
            </a:r>
            <a:r>
              <a:rPr lang="ru-RU" dirty="0"/>
              <a:t>являются графы как способ решения целого ряда задач практической направленности.</a:t>
            </a:r>
          </a:p>
          <a:p>
            <a:r>
              <a:rPr lang="ru-RU" b="1" dirty="0"/>
              <a:t>Гипотеза:</a:t>
            </a:r>
            <a:r>
              <a:rPr lang="ru-RU" dirty="0"/>
              <a:t> если метод графов так важен, то обязательно найдется его широкое применение в различных областях науки и жизнедеятельности человека.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03CEAF3-3C5D-4025-AE78-811E88D9F2F3}" type="datetime1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27.02.2019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7420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Задачи</a:t>
            </a:r>
            <a:r>
              <a:rPr lang="ru-RU" b="1" dirty="0"/>
              <a:t>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268760"/>
            <a:ext cx="8229600" cy="452596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•	Познакомиться с историей теории графов;</a:t>
            </a:r>
          </a:p>
          <a:p>
            <a:pPr marL="0" indent="0">
              <a:buNone/>
            </a:pPr>
            <a:r>
              <a:rPr lang="ru-RU" dirty="0"/>
              <a:t>•	Изучить основные понятия теории графов и виды графов;</a:t>
            </a:r>
          </a:p>
          <a:p>
            <a:pPr marL="0" indent="0">
              <a:buNone/>
            </a:pPr>
            <a:r>
              <a:rPr lang="ru-RU" dirty="0"/>
              <a:t>•	Рассмотреть способы решения задач с помощью графов;</a:t>
            </a:r>
          </a:p>
          <a:p>
            <a:pPr marL="0" indent="0">
              <a:buNone/>
            </a:pPr>
            <a:r>
              <a:rPr lang="ru-RU" dirty="0"/>
              <a:t>•	Показать применение теории графов в различных областях жизни человека;</a:t>
            </a:r>
          </a:p>
          <a:p>
            <a:pPr marL="0" indent="0">
              <a:buNone/>
            </a:pPr>
            <a:r>
              <a:rPr lang="ru-RU" dirty="0"/>
              <a:t>•	Создать генеалогическое древо семьи.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54792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980728"/>
          </a:xfrm>
        </p:spPr>
        <p:txBody>
          <a:bodyPr/>
          <a:lstStyle/>
          <a:p>
            <a:r>
              <a:rPr lang="ru-RU" b="1" dirty="0"/>
              <a:t>Актуальность и новизна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908720"/>
            <a:ext cx="9144000" cy="5688632"/>
          </a:xfrm>
        </p:spPr>
        <p:txBody>
          <a:bodyPr>
            <a:normAutofit fontScale="92500" lnSpcReduction="20000"/>
          </a:bodyPr>
          <a:lstStyle/>
          <a:p>
            <a:r>
              <a:rPr lang="ru-RU" i="1" dirty="0"/>
              <a:t>Теория графов в настоящее время является интенсивно развивающимся разделом информатики. Это объясняется тем, что в виде </a:t>
            </a:r>
            <a:r>
              <a:rPr lang="ru-RU" i="1" dirty="0" err="1"/>
              <a:t>графовых</a:t>
            </a:r>
            <a:r>
              <a:rPr lang="ru-RU" i="1" dirty="0"/>
              <a:t> моделей описываются многие объекты и ситуации. Теория графов находит применение в различных областях современной науки и ее многочисленных приложениях, в особенности это относится к экономике, технике, к управлению. Решение многих задач упрощается, если удается использовать графы. Представление данных в виде графа придает им наглядность и простоту. Многие доказательства также упрощаются, приобретают убедительность, если пользоваться графами.</a:t>
            </a:r>
          </a:p>
        </p:txBody>
      </p:sp>
    </p:spTree>
    <p:extLst>
      <p:ext uri="{BB962C8B-B14F-4D97-AF65-F5344CB8AC3E}">
        <p14:creationId xmlns:p14="http://schemas.microsoft.com/office/powerpoint/2010/main" val="842423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Результаты исследования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Доля участников олимпиады, применивших теорию графов при решении различных задач</a:t>
            </a:r>
            <a:endParaRPr lang="ru-RU" dirty="0"/>
          </a:p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3327" y="2833680"/>
            <a:ext cx="6360092" cy="3823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220072" y="3231834"/>
            <a:ext cx="11689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13,3 %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51920" y="3861048"/>
            <a:ext cx="11689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26,7 %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70180" y="5157192"/>
            <a:ext cx="8931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40 %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839090" y="3933056"/>
            <a:ext cx="9861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6,7 %</a:t>
            </a:r>
            <a:endParaRPr lang="ru-RU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9691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История графов</a:t>
            </a:r>
            <a:endParaRPr lang="ru-RU" b="1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59" y="1916832"/>
            <a:ext cx="3303225" cy="3672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067944" y="1988840"/>
            <a:ext cx="468052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/>
              <a:t>Леонард Эйлер </a:t>
            </a:r>
            <a:r>
              <a:rPr lang="ru-RU" sz="2800" dirty="0" smtClean="0"/>
              <a:t>(</a:t>
            </a:r>
            <a:r>
              <a:rPr lang="ru-RU" sz="2800" i="1" dirty="0"/>
              <a:t>1707-1783</a:t>
            </a:r>
            <a:r>
              <a:rPr lang="ru-RU" sz="2800" dirty="0" smtClean="0"/>
              <a:t>)-  </a:t>
            </a:r>
            <a:r>
              <a:rPr lang="ru-RU" sz="2800" dirty="0"/>
              <a:t>российский математик, швейцарец по происхождению, академик Петербургской и Берлинской академии </a:t>
            </a:r>
            <a:r>
              <a:rPr lang="ru-RU" sz="2800" dirty="0" smtClean="0"/>
              <a:t>наук, родоначальник теории графов.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711117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9392"/>
            <a:ext cx="9144000" cy="6992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03462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11088"/>
            <a:ext cx="9180512" cy="68853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32255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42988" y="44624"/>
            <a:ext cx="7643812" cy="879227"/>
          </a:xfrm>
        </p:spPr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b="1" kern="0" dirty="0" smtClean="0">
                <a:solidFill>
                  <a:srgbClr val="1F497D"/>
                </a:solidFill>
              </a:rPr>
              <a:t>Граф</a:t>
            </a:r>
            <a:endParaRPr lang="ru-RU" b="1" kern="0" dirty="0">
              <a:solidFill>
                <a:srgbClr val="1F497D"/>
              </a:solidFill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251520" y="764704"/>
            <a:ext cx="8385175" cy="3197696"/>
          </a:xfrm>
          <a:prstGeom prst="rect">
            <a:avLst/>
          </a:prstGeom>
          <a:noFill/>
        </p:spPr>
        <p:txBody>
          <a:bodyPr>
            <a:noAutofit/>
          </a:bodyPr>
          <a:lstStyle/>
          <a:p>
            <a:pPr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chemeClr val="accent5">
                    <a:lumMod val="50000"/>
                  </a:schemeClr>
                </a:solidFill>
                <a:latin typeface="Arial" charset="0"/>
              </a:rPr>
              <a:t>Граф состоит из </a:t>
            </a:r>
            <a:r>
              <a:rPr lang="ru-RU" sz="2800" b="1" i="1" dirty="0">
                <a:solidFill>
                  <a:schemeClr val="accent5">
                    <a:lumMod val="50000"/>
                  </a:schemeClr>
                </a:solidFill>
                <a:latin typeface="Arial" charset="0"/>
              </a:rPr>
              <a:t>вершин</a:t>
            </a:r>
            <a:r>
              <a:rPr lang="ru-RU" sz="2800" dirty="0">
                <a:solidFill>
                  <a:schemeClr val="accent5">
                    <a:lumMod val="50000"/>
                  </a:schemeClr>
                </a:solidFill>
                <a:latin typeface="Arial" charset="0"/>
              </a:rPr>
              <a:t>, связанных линиями.</a:t>
            </a:r>
          </a:p>
          <a:p>
            <a:pPr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chemeClr val="accent5">
                    <a:lumMod val="50000"/>
                  </a:schemeClr>
                </a:solidFill>
                <a:latin typeface="Arial" charset="0"/>
              </a:rPr>
              <a:t>Направленная линия (со стрелкой) называется </a:t>
            </a:r>
            <a:r>
              <a:rPr lang="ru-RU" sz="2800" b="1" i="1" dirty="0">
                <a:solidFill>
                  <a:schemeClr val="accent5">
                    <a:lumMod val="50000"/>
                  </a:schemeClr>
                </a:solidFill>
                <a:latin typeface="Arial" charset="0"/>
              </a:rPr>
              <a:t>дугой</a:t>
            </a:r>
            <a:r>
              <a:rPr lang="ru-RU" sz="2800" dirty="0">
                <a:solidFill>
                  <a:schemeClr val="accent5">
                    <a:lumMod val="50000"/>
                  </a:schemeClr>
                </a:solidFill>
                <a:latin typeface="Arial" charset="0"/>
              </a:rPr>
              <a:t>.</a:t>
            </a:r>
          </a:p>
          <a:p>
            <a:pPr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chemeClr val="accent5">
                    <a:lumMod val="50000"/>
                  </a:schemeClr>
                </a:solidFill>
                <a:latin typeface="Arial" charset="0"/>
              </a:rPr>
              <a:t>Линия ненаправленная (без стрелки) называется </a:t>
            </a:r>
            <a:r>
              <a:rPr lang="ru-RU" sz="2800" b="1" i="1" dirty="0">
                <a:solidFill>
                  <a:schemeClr val="accent5">
                    <a:lumMod val="50000"/>
                  </a:schemeClr>
                </a:solidFill>
                <a:latin typeface="Arial" charset="0"/>
              </a:rPr>
              <a:t>ребром</a:t>
            </a:r>
            <a:r>
              <a:rPr lang="ru-RU" sz="2800" dirty="0">
                <a:solidFill>
                  <a:schemeClr val="accent5">
                    <a:lumMod val="50000"/>
                  </a:schemeClr>
                </a:solidFill>
                <a:latin typeface="Arial" charset="0"/>
              </a:rPr>
              <a:t>.</a:t>
            </a:r>
          </a:p>
          <a:p>
            <a:pPr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chemeClr val="accent5">
                    <a:lumMod val="50000"/>
                  </a:schemeClr>
                </a:solidFill>
                <a:latin typeface="Arial" charset="0"/>
              </a:rPr>
              <a:t>Линия, выходящая из некоторой вершины и входящая в неё же, называется </a:t>
            </a:r>
            <a:r>
              <a:rPr lang="ru-RU" sz="2800" b="1" i="1" dirty="0">
                <a:solidFill>
                  <a:schemeClr val="accent5">
                    <a:lumMod val="50000"/>
                  </a:schemeClr>
                </a:solidFill>
                <a:latin typeface="Arial" charset="0"/>
              </a:rPr>
              <a:t>петлей</a:t>
            </a:r>
            <a:r>
              <a:rPr lang="ru-RU" sz="2800" dirty="0">
                <a:solidFill>
                  <a:schemeClr val="accent5">
                    <a:lumMod val="50000"/>
                  </a:schemeClr>
                </a:solidFill>
                <a:latin typeface="Arial" charset="0"/>
              </a:rPr>
              <a:t>. </a:t>
            </a:r>
          </a:p>
        </p:txBody>
      </p:sp>
      <p:grpSp>
        <p:nvGrpSpPr>
          <p:cNvPr id="27652" name="Group 22"/>
          <p:cNvGrpSpPr>
            <a:grpSpLocks/>
          </p:cNvGrpSpPr>
          <p:nvPr/>
        </p:nvGrpSpPr>
        <p:grpSpPr bwMode="auto">
          <a:xfrm>
            <a:off x="1514475" y="4277444"/>
            <a:ext cx="6629400" cy="2247900"/>
            <a:chOff x="1104" y="2568"/>
            <a:chExt cx="4176" cy="1416"/>
          </a:xfrm>
        </p:grpSpPr>
        <p:sp>
          <p:nvSpPr>
            <p:cNvPr id="27659" name="AutoShape 21"/>
            <p:cNvSpPr>
              <a:spLocks noChangeArrowheads="1"/>
            </p:cNvSpPr>
            <p:nvPr/>
          </p:nvSpPr>
          <p:spPr bwMode="auto">
            <a:xfrm>
              <a:off x="4224" y="3539"/>
              <a:ext cx="1056" cy="336"/>
            </a:xfrm>
            <a:prstGeom prst="flowChartTerminator">
              <a:avLst/>
            </a:prstGeom>
            <a:noFill/>
            <a:ln w="38100">
              <a:solidFill>
                <a:schemeClr val="tx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7660" name="Line 14"/>
            <p:cNvSpPr>
              <a:spLocks noChangeShapeType="1"/>
            </p:cNvSpPr>
            <p:nvPr/>
          </p:nvSpPr>
          <p:spPr bwMode="auto">
            <a:xfrm>
              <a:off x="3024" y="2977"/>
              <a:ext cx="1088" cy="628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661" name="Line 13"/>
            <p:cNvSpPr>
              <a:spLocks noChangeShapeType="1"/>
            </p:cNvSpPr>
            <p:nvPr/>
          </p:nvSpPr>
          <p:spPr bwMode="auto">
            <a:xfrm>
              <a:off x="1527" y="3702"/>
              <a:ext cx="2495" cy="0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662" name="Line 12"/>
            <p:cNvSpPr>
              <a:spLocks noChangeShapeType="1"/>
            </p:cNvSpPr>
            <p:nvPr/>
          </p:nvSpPr>
          <p:spPr bwMode="auto">
            <a:xfrm flipV="1">
              <a:off x="1618" y="2991"/>
              <a:ext cx="878" cy="485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" name="Oval 6"/>
            <p:cNvSpPr>
              <a:spLocks noChangeArrowheads="1"/>
            </p:cNvSpPr>
            <p:nvPr/>
          </p:nvSpPr>
          <p:spPr bwMode="auto">
            <a:xfrm>
              <a:off x="1104" y="3286"/>
              <a:ext cx="589" cy="589"/>
            </a:xfrm>
            <a:prstGeom prst="ellipse">
              <a:avLst/>
            </a:prstGeom>
            <a:ln>
              <a:headEnd/>
              <a:tailEnd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А</a:t>
              </a:r>
            </a:p>
          </p:txBody>
        </p:sp>
        <p:sp>
          <p:nvSpPr>
            <p:cNvPr id="12" name="Oval 9"/>
            <p:cNvSpPr>
              <a:spLocks noChangeArrowheads="1"/>
            </p:cNvSpPr>
            <p:nvPr/>
          </p:nvSpPr>
          <p:spPr bwMode="auto">
            <a:xfrm>
              <a:off x="2479" y="2568"/>
              <a:ext cx="589" cy="589"/>
            </a:xfrm>
            <a:prstGeom prst="ellipse">
              <a:avLst/>
            </a:prstGeom>
            <a:ln>
              <a:headEnd/>
              <a:tailEnd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В</a:t>
              </a:r>
            </a:p>
          </p:txBody>
        </p:sp>
        <p:sp>
          <p:nvSpPr>
            <p:cNvPr id="13" name="Oval 10"/>
            <p:cNvSpPr>
              <a:spLocks noChangeArrowheads="1"/>
            </p:cNvSpPr>
            <p:nvPr/>
          </p:nvSpPr>
          <p:spPr bwMode="auto">
            <a:xfrm>
              <a:off x="3976" y="3395"/>
              <a:ext cx="589" cy="589"/>
            </a:xfrm>
            <a:prstGeom prst="ellipse">
              <a:avLst/>
            </a:prstGeom>
            <a:ln>
              <a:headEnd/>
              <a:tailEnd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С</a:t>
              </a:r>
            </a:p>
          </p:txBody>
        </p:sp>
      </p:grpSp>
      <p:sp>
        <p:nvSpPr>
          <p:cNvPr id="27653" name="Line 24"/>
          <p:cNvSpPr>
            <a:spLocks noChangeShapeType="1"/>
          </p:cNvSpPr>
          <p:nvPr/>
        </p:nvSpPr>
        <p:spPr bwMode="auto">
          <a:xfrm>
            <a:off x="7381875" y="5051648"/>
            <a:ext cx="0" cy="609600"/>
          </a:xfrm>
          <a:prstGeom prst="line">
            <a:avLst/>
          </a:prstGeom>
          <a:noFill/>
          <a:ln w="38100">
            <a:solidFill>
              <a:srgbClr val="990000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7654" name="Text Box 25"/>
          <p:cNvSpPr txBox="1">
            <a:spLocks noChangeArrowheads="1"/>
          </p:cNvSpPr>
          <p:nvPr/>
        </p:nvSpPr>
        <p:spPr bwMode="auto">
          <a:xfrm>
            <a:off x="6619875" y="4623221"/>
            <a:ext cx="1524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ru-RU" sz="2400" b="1" i="1" dirty="0">
                <a:solidFill>
                  <a:srgbClr val="0070C0"/>
                </a:solidFill>
              </a:rPr>
              <a:t>петля</a:t>
            </a:r>
          </a:p>
        </p:txBody>
      </p:sp>
      <p:sp>
        <p:nvSpPr>
          <p:cNvPr id="27655" name="Line 26"/>
          <p:cNvSpPr>
            <a:spLocks noChangeShapeType="1"/>
          </p:cNvSpPr>
          <p:nvPr/>
        </p:nvSpPr>
        <p:spPr bwMode="auto">
          <a:xfrm>
            <a:off x="2809875" y="4619600"/>
            <a:ext cx="0" cy="609600"/>
          </a:xfrm>
          <a:prstGeom prst="line">
            <a:avLst/>
          </a:prstGeom>
          <a:noFill/>
          <a:ln w="38100">
            <a:solidFill>
              <a:srgbClr val="990000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7656" name="Line 27"/>
          <p:cNvSpPr>
            <a:spLocks noChangeShapeType="1"/>
          </p:cNvSpPr>
          <p:nvPr/>
        </p:nvSpPr>
        <p:spPr bwMode="auto">
          <a:xfrm>
            <a:off x="5324475" y="4619600"/>
            <a:ext cx="0" cy="609600"/>
          </a:xfrm>
          <a:prstGeom prst="line">
            <a:avLst/>
          </a:prstGeom>
          <a:noFill/>
          <a:ln w="38100">
            <a:solidFill>
              <a:srgbClr val="990000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7657" name="Text Box 28"/>
          <p:cNvSpPr txBox="1">
            <a:spLocks noChangeArrowheads="1"/>
          </p:cNvSpPr>
          <p:nvPr/>
        </p:nvSpPr>
        <p:spPr bwMode="auto">
          <a:xfrm>
            <a:off x="4610100" y="4119165"/>
            <a:ext cx="1524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ru-RU" sz="2400" b="1" i="1" dirty="0">
                <a:solidFill>
                  <a:srgbClr val="0070C0"/>
                </a:solidFill>
              </a:rPr>
              <a:t>ребро</a:t>
            </a:r>
          </a:p>
        </p:txBody>
      </p:sp>
      <p:sp>
        <p:nvSpPr>
          <p:cNvPr id="27658" name="Text Box 29"/>
          <p:cNvSpPr txBox="1">
            <a:spLocks noChangeArrowheads="1"/>
          </p:cNvSpPr>
          <p:nvPr/>
        </p:nvSpPr>
        <p:spPr bwMode="auto">
          <a:xfrm>
            <a:off x="2095500" y="4191173"/>
            <a:ext cx="1371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ru-RU" sz="2400" b="1" i="1" dirty="0">
                <a:solidFill>
                  <a:srgbClr val="0070C0"/>
                </a:solidFill>
              </a:rPr>
              <a:t>дуга</a:t>
            </a:r>
          </a:p>
        </p:txBody>
      </p:sp>
    </p:spTree>
    <p:extLst>
      <p:ext uri="{BB962C8B-B14F-4D97-AF65-F5344CB8AC3E}">
        <p14:creationId xmlns:p14="http://schemas.microsoft.com/office/powerpoint/2010/main" val="3345295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1042988" y="71438"/>
            <a:ext cx="7643812" cy="1239837"/>
          </a:xfrm>
        </p:spPr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kern="0" dirty="0" smtClean="0">
                <a:solidFill>
                  <a:srgbClr val="1F497D"/>
                </a:solidFill>
              </a:rPr>
              <a:t>Изображение </a:t>
            </a:r>
            <a:br>
              <a:rPr lang="ru-RU" kern="0" dirty="0" smtClean="0">
                <a:solidFill>
                  <a:srgbClr val="1F497D"/>
                </a:solidFill>
              </a:rPr>
            </a:br>
            <a:r>
              <a:rPr lang="ru-RU" kern="0" dirty="0" smtClean="0">
                <a:solidFill>
                  <a:srgbClr val="1F497D"/>
                </a:solidFill>
              </a:rPr>
              <a:t>вершин графа</a:t>
            </a:r>
          </a:p>
        </p:txBody>
      </p:sp>
      <p:grpSp>
        <p:nvGrpSpPr>
          <p:cNvPr id="2" name="Group 38"/>
          <p:cNvGrpSpPr>
            <a:grpSpLocks/>
          </p:cNvGrpSpPr>
          <p:nvPr/>
        </p:nvGrpSpPr>
        <p:grpSpPr bwMode="auto">
          <a:xfrm>
            <a:off x="785813" y="4391025"/>
            <a:ext cx="3949700" cy="1708150"/>
            <a:chOff x="3240" y="1344"/>
            <a:chExt cx="2328" cy="1272"/>
          </a:xfrm>
        </p:grpSpPr>
        <p:sp>
          <p:nvSpPr>
            <p:cNvPr id="28703" name="Line 21"/>
            <p:cNvSpPr>
              <a:spLocks noChangeShapeType="1"/>
            </p:cNvSpPr>
            <p:nvPr/>
          </p:nvSpPr>
          <p:spPr bwMode="auto">
            <a:xfrm flipH="1" flipV="1">
              <a:off x="3912" y="1715"/>
              <a:ext cx="964" cy="264"/>
            </a:xfrm>
            <a:prstGeom prst="line">
              <a:avLst/>
            </a:prstGeom>
            <a:noFill/>
            <a:ln w="38100">
              <a:solidFill>
                <a:schemeClr val="folHlink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271" name="Oval 7"/>
            <p:cNvSpPr>
              <a:spLocks noChangeArrowheads="1"/>
            </p:cNvSpPr>
            <p:nvPr/>
          </p:nvSpPr>
          <p:spPr bwMode="auto">
            <a:xfrm>
              <a:off x="3240" y="1344"/>
              <a:ext cx="803" cy="408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272" name="Oval 8"/>
            <p:cNvSpPr>
              <a:spLocks noChangeArrowheads="1"/>
            </p:cNvSpPr>
            <p:nvPr/>
          </p:nvSpPr>
          <p:spPr bwMode="auto">
            <a:xfrm>
              <a:off x="3360" y="2208"/>
              <a:ext cx="880" cy="408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273" name="Oval 9"/>
            <p:cNvSpPr>
              <a:spLocks noChangeArrowheads="1"/>
            </p:cNvSpPr>
            <p:nvPr/>
          </p:nvSpPr>
          <p:spPr bwMode="auto">
            <a:xfrm>
              <a:off x="4785" y="1888"/>
              <a:ext cx="783" cy="408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8707" name="Line 22"/>
            <p:cNvSpPr>
              <a:spLocks noChangeShapeType="1"/>
            </p:cNvSpPr>
            <p:nvPr/>
          </p:nvSpPr>
          <p:spPr bwMode="auto">
            <a:xfrm flipV="1">
              <a:off x="4195" y="2184"/>
              <a:ext cx="602" cy="157"/>
            </a:xfrm>
            <a:prstGeom prst="line">
              <a:avLst/>
            </a:prstGeom>
            <a:noFill/>
            <a:ln w="38100">
              <a:solidFill>
                <a:schemeClr val="folHlink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8708" name="Line 24"/>
            <p:cNvSpPr>
              <a:spLocks noChangeShapeType="1"/>
            </p:cNvSpPr>
            <p:nvPr/>
          </p:nvSpPr>
          <p:spPr bwMode="auto">
            <a:xfrm flipH="1" flipV="1">
              <a:off x="3447" y="1742"/>
              <a:ext cx="190" cy="485"/>
            </a:xfrm>
            <a:prstGeom prst="line">
              <a:avLst/>
            </a:prstGeom>
            <a:noFill/>
            <a:ln w="38100">
              <a:solidFill>
                <a:schemeClr val="folHlink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3" name="Group 39"/>
          <p:cNvGrpSpPr>
            <a:grpSpLocks/>
          </p:cNvGrpSpPr>
          <p:nvPr/>
        </p:nvGrpSpPr>
        <p:grpSpPr bwMode="auto">
          <a:xfrm>
            <a:off x="4929188" y="4391025"/>
            <a:ext cx="3906837" cy="1938338"/>
            <a:chOff x="509" y="3253"/>
            <a:chExt cx="1910" cy="813"/>
          </a:xfrm>
        </p:grpSpPr>
        <p:sp>
          <p:nvSpPr>
            <p:cNvPr id="28697" name="Line 26"/>
            <p:cNvSpPr>
              <a:spLocks noChangeShapeType="1"/>
            </p:cNvSpPr>
            <p:nvPr/>
          </p:nvSpPr>
          <p:spPr bwMode="auto">
            <a:xfrm>
              <a:off x="1008" y="3430"/>
              <a:ext cx="907" cy="0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8698" name="Line 27"/>
            <p:cNvSpPr>
              <a:spLocks noChangeShapeType="1"/>
            </p:cNvSpPr>
            <p:nvPr/>
          </p:nvSpPr>
          <p:spPr bwMode="auto">
            <a:xfrm>
              <a:off x="793" y="3612"/>
              <a:ext cx="590" cy="340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8699" name="Line 28"/>
            <p:cNvSpPr>
              <a:spLocks noChangeShapeType="1"/>
            </p:cNvSpPr>
            <p:nvPr/>
          </p:nvSpPr>
          <p:spPr bwMode="auto">
            <a:xfrm flipV="1">
              <a:off x="1777" y="3514"/>
              <a:ext cx="499" cy="288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274" name="Rectangle 10"/>
            <p:cNvSpPr>
              <a:spLocks noChangeArrowheads="1"/>
            </p:cNvSpPr>
            <p:nvPr/>
          </p:nvSpPr>
          <p:spPr bwMode="auto">
            <a:xfrm>
              <a:off x="509" y="3339"/>
              <a:ext cx="499" cy="273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275" name="Rectangle 11"/>
            <p:cNvSpPr>
              <a:spLocks noChangeArrowheads="1"/>
            </p:cNvSpPr>
            <p:nvPr/>
          </p:nvSpPr>
          <p:spPr bwMode="auto">
            <a:xfrm>
              <a:off x="1383" y="3793"/>
              <a:ext cx="499" cy="273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276" name="Rectangle 12"/>
            <p:cNvSpPr>
              <a:spLocks noChangeArrowheads="1"/>
            </p:cNvSpPr>
            <p:nvPr/>
          </p:nvSpPr>
          <p:spPr bwMode="auto">
            <a:xfrm>
              <a:off x="1920" y="3253"/>
              <a:ext cx="499" cy="273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4" name="Group 40"/>
          <p:cNvGrpSpPr>
            <a:grpSpLocks/>
          </p:cNvGrpSpPr>
          <p:nvPr/>
        </p:nvGrpSpPr>
        <p:grpSpPr bwMode="auto">
          <a:xfrm>
            <a:off x="1285875" y="1747838"/>
            <a:ext cx="3321050" cy="2357437"/>
            <a:chOff x="3696" y="2905"/>
            <a:chExt cx="1362" cy="967"/>
          </a:xfrm>
        </p:grpSpPr>
        <p:sp>
          <p:nvSpPr>
            <p:cNvPr id="11293" name="Line 29"/>
            <p:cNvSpPr>
              <a:spLocks noChangeShapeType="1"/>
            </p:cNvSpPr>
            <p:nvPr/>
          </p:nvSpPr>
          <p:spPr bwMode="auto">
            <a:xfrm flipV="1">
              <a:off x="4014" y="3055"/>
              <a:ext cx="727" cy="194"/>
            </a:xfrm>
            <a:prstGeom prst="line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1294" name="Line 30"/>
            <p:cNvSpPr>
              <a:spLocks noChangeShapeType="1"/>
            </p:cNvSpPr>
            <p:nvPr/>
          </p:nvSpPr>
          <p:spPr bwMode="auto">
            <a:xfrm flipV="1">
              <a:off x="4508" y="3190"/>
              <a:ext cx="381" cy="413"/>
            </a:xfrm>
            <a:prstGeom prst="line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1295" name="Line 31"/>
            <p:cNvSpPr>
              <a:spLocks noChangeShapeType="1"/>
            </p:cNvSpPr>
            <p:nvPr/>
          </p:nvSpPr>
          <p:spPr bwMode="auto">
            <a:xfrm flipH="1" flipV="1">
              <a:off x="3926" y="3466"/>
              <a:ext cx="360" cy="327"/>
            </a:xfrm>
            <a:prstGeom prst="line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1279" name="Rectangle 15"/>
            <p:cNvSpPr>
              <a:spLocks noChangeArrowheads="1"/>
            </p:cNvSpPr>
            <p:nvPr/>
          </p:nvSpPr>
          <p:spPr bwMode="auto">
            <a:xfrm>
              <a:off x="4286" y="3600"/>
              <a:ext cx="318" cy="272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280" name="Rectangle 16"/>
            <p:cNvSpPr>
              <a:spLocks noChangeArrowheads="1"/>
            </p:cNvSpPr>
            <p:nvPr/>
          </p:nvSpPr>
          <p:spPr bwMode="auto">
            <a:xfrm>
              <a:off x="4740" y="2905"/>
              <a:ext cx="318" cy="272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281" name="Rectangle 17"/>
            <p:cNvSpPr>
              <a:spLocks noChangeArrowheads="1"/>
            </p:cNvSpPr>
            <p:nvPr/>
          </p:nvSpPr>
          <p:spPr bwMode="auto">
            <a:xfrm>
              <a:off x="3696" y="3184"/>
              <a:ext cx="318" cy="272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5" name="Group 37"/>
          <p:cNvGrpSpPr>
            <a:grpSpLocks/>
          </p:cNvGrpSpPr>
          <p:nvPr/>
        </p:nvGrpSpPr>
        <p:grpSpPr bwMode="auto">
          <a:xfrm>
            <a:off x="5072063" y="1714500"/>
            <a:ext cx="3092450" cy="2319338"/>
            <a:chOff x="599" y="1223"/>
            <a:chExt cx="1538" cy="1154"/>
          </a:xfrm>
        </p:grpSpPr>
        <p:sp>
          <p:nvSpPr>
            <p:cNvPr id="11283" name="Line 19"/>
            <p:cNvSpPr>
              <a:spLocks noChangeShapeType="1"/>
            </p:cNvSpPr>
            <p:nvPr/>
          </p:nvSpPr>
          <p:spPr bwMode="auto">
            <a:xfrm>
              <a:off x="839" y="1979"/>
              <a:ext cx="726" cy="194"/>
            </a:xfrm>
            <a:prstGeom prst="line">
              <a:avLst/>
            </a:prstGeom>
            <a:noFill/>
            <a:ln w="38100">
              <a:solidFill>
                <a:schemeClr val="accent2">
                  <a:lumMod val="50000"/>
                </a:schemeClr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1282" name="Line 18"/>
            <p:cNvSpPr>
              <a:spLocks noChangeShapeType="1"/>
            </p:cNvSpPr>
            <p:nvPr/>
          </p:nvSpPr>
          <p:spPr bwMode="auto">
            <a:xfrm flipV="1">
              <a:off x="884" y="1389"/>
              <a:ext cx="953" cy="453"/>
            </a:xfrm>
            <a:prstGeom prst="line">
              <a:avLst/>
            </a:prstGeom>
            <a:noFill/>
            <a:ln w="38100">
              <a:solidFill>
                <a:schemeClr val="accent2">
                  <a:lumMod val="50000"/>
                </a:schemeClr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1268" name="Oval 4"/>
            <p:cNvSpPr>
              <a:spLocks noChangeArrowheads="1"/>
            </p:cNvSpPr>
            <p:nvPr/>
          </p:nvSpPr>
          <p:spPr bwMode="auto">
            <a:xfrm>
              <a:off x="1728" y="1223"/>
              <a:ext cx="409" cy="409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270" name="Oval 6"/>
            <p:cNvSpPr>
              <a:spLocks noChangeArrowheads="1"/>
            </p:cNvSpPr>
            <p:nvPr/>
          </p:nvSpPr>
          <p:spPr bwMode="auto">
            <a:xfrm>
              <a:off x="599" y="1703"/>
              <a:ext cx="409" cy="409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284" name="Line 20"/>
            <p:cNvSpPr>
              <a:spLocks noChangeShapeType="1"/>
            </p:cNvSpPr>
            <p:nvPr/>
          </p:nvSpPr>
          <p:spPr bwMode="auto">
            <a:xfrm flipV="1">
              <a:off x="1837" y="1616"/>
              <a:ext cx="146" cy="543"/>
            </a:xfrm>
            <a:prstGeom prst="line">
              <a:avLst/>
            </a:prstGeom>
            <a:noFill/>
            <a:ln w="38100">
              <a:solidFill>
                <a:schemeClr val="accent2">
                  <a:lumMod val="50000"/>
                </a:schemeClr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1269" name="Oval 5"/>
            <p:cNvSpPr>
              <a:spLocks noChangeArrowheads="1"/>
            </p:cNvSpPr>
            <p:nvPr/>
          </p:nvSpPr>
          <p:spPr bwMode="auto">
            <a:xfrm>
              <a:off x="1474" y="1968"/>
              <a:ext cx="409" cy="409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3054445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www.radostmoya.ru/uploads/blogs/pisma_electronic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2F2F2"/>
              </a:clrFrom>
              <a:clrTo>
                <a:srgbClr val="F2F2F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100140">
            <a:off x="171450" y="4498975"/>
            <a:ext cx="2571750" cy="195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Прямоугольник 23"/>
          <p:cNvSpPr/>
          <p:nvPr/>
        </p:nvSpPr>
        <p:spPr>
          <a:xfrm>
            <a:off x="1116013" y="333375"/>
            <a:ext cx="7599362" cy="11509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31399" y="1628800"/>
            <a:ext cx="8358188" cy="928687"/>
          </a:xfrm>
        </p:spPr>
        <p:txBody>
          <a:bodyPr rtlCol="0">
            <a:noAutofit/>
          </a:bodyPr>
          <a:lstStyle/>
          <a:p>
            <a:pPr marL="90488" indent="0" fontAlgn="auto">
              <a:spcAft>
                <a:spcPts val="0"/>
              </a:spcAft>
              <a:buFontTx/>
              <a:buNone/>
              <a:defRPr/>
            </a:pP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С </a:t>
            </a:r>
            <a:r>
              <a:rPr lang="ru-RU" sz="2800" b="1" dirty="0">
                <a:solidFill>
                  <a:schemeClr val="accent5">
                    <a:lumMod val="50000"/>
                  </a:schemeClr>
                </a:solidFill>
              </a:rPr>
              <a:t>помощью таких графов могут быть представлены схемы двухсторонних (симметричных) отношений.</a:t>
            </a:r>
          </a:p>
        </p:txBody>
      </p:sp>
      <p:sp>
        <p:nvSpPr>
          <p:cNvPr id="29702" name="Text Box 4"/>
          <p:cNvSpPr txBox="1">
            <a:spLocks noChangeArrowheads="1"/>
          </p:cNvSpPr>
          <p:nvPr/>
        </p:nvSpPr>
        <p:spPr bwMode="auto">
          <a:xfrm>
            <a:off x="5940425" y="5373688"/>
            <a:ext cx="18002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endParaRPr lang="ru-RU" sz="2400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054100" y="2852936"/>
            <a:ext cx="7446963" cy="2795587"/>
            <a:chOff x="349" y="1026"/>
            <a:chExt cx="4726" cy="1921"/>
          </a:xfrm>
        </p:grpSpPr>
        <p:sp>
          <p:nvSpPr>
            <p:cNvPr id="29706" name="Line 8"/>
            <p:cNvSpPr>
              <a:spLocks noChangeShapeType="1"/>
            </p:cNvSpPr>
            <p:nvPr/>
          </p:nvSpPr>
          <p:spPr bwMode="auto">
            <a:xfrm flipV="1">
              <a:off x="1202" y="1344"/>
              <a:ext cx="907" cy="272"/>
            </a:xfrm>
            <a:prstGeom prst="line">
              <a:avLst/>
            </a:prstGeom>
            <a:noFill/>
            <a:ln w="38100">
              <a:solidFill>
                <a:srgbClr val="007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9707" name="Line 9"/>
            <p:cNvSpPr>
              <a:spLocks noChangeShapeType="1"/>
            </p:cNvSpPr>
            <p:nvPr/>
          </p:nvSpPr>
          <p:spPr bwMode="auto">
            <a:xfrm>
              <a:off x="2971" y="1253"/>
              <a:ext cx="1270" cy="136"/>
            </a:xfrm>
            <a:prstGeom prst="line">
              <a:avLst/>
            </a:prstGeom>
            <a:noFill/>
            <a:ln w="38100">
              <a:solidFill>
                <a:srgbClr val="007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9708" name="Line 10"/>
            <p:cNvSpPr>
              <a:spLocks noChangeShapeType="1"/>
            </p:cNvSpPr>
            <p:nvPr/>
          </p:nvSpPr>
          <p:spPr bwMode="auto">
            <a:xfrm>
              <a:off x="4176" y="1584"/>
              <a:ext cx="229" cy="757"/>
            </a:xfrm>
            <a:prstGeom prst="line">
              <a:avLst/>
            </a:prstGeom>
            <a:noFill/>
            <a:ln w="38100">
              <a:solidFill>
                <a:srgbClr val="007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9709" name="Line 11"/>
            <p:cNvSpPr>
              <a:spLocks noChangeShapeType="1"/>
            </p:cNvSpPr>
            <p:nvPr/>
          </p:nvSpPr>
          <p:spPr bwMode="auto">
            <a:xfrm flipH="1">
              <a:off x="2381" y="2659"/>
              <a:ext cx="1542" cy="136"/>
            </a:xfrm>
            <a:prstGeom prst="line">
              <a:avLst/>
            </a:prstGeom>
            <a:noFill/>
            <a:ln w="38100">
              <a:solidFill>
                <a:srgbClr val="007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9710" name="Line 12"/>
            <p:cNvSpPr>
              <a:spLocks noChangeShapeType="1"/>
            </p:cNvSpPr>
            <p:nvPr/>
          </p:nvSpPr>
          <p:spPr bwMode="auto">
            <a:xfrm flipV="1">
              <a:off x="1927" y="1389"/>
              <a:ext cx="2314" cy="1225"/>
            </a:xfrm>
            <a:prstGeom prst="line">
              <a:avLst/>
            </a:prstGeom>
            <a:noFill/>
            <a:ln w="38100">
              <a:solidFill>
                <a:srgbClr val="007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9711" name="Line 13"/>
            <p:cNvSpPr>
              <a:spLocks noChangeShapeType="1"/>
            </p:cNvSpPr>
            <p:nvPr/>
          </p:nvSpPr>
          <p:spPr bwMode="auto">
            <a:xfrm flipV="1">
              <a:off x="1292" y="1389"/>
              <a:ext cx="2903" cy="408"/>
            </a:xfrm>
            <a:prstGeom prst="line">
              <a:avLst/>
            </a:prstGeom>
            <a:noFill/>
            <a:ln w="38100">
              <a:solidFill>
                <a:srgbClr val="007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662" name="Oval 14"/>
            <p:cNvSpPr>
              <a:spLocks noChangeArrowheads="1"/>
            </p:cNvSpPr>
            <p:nvPr/>
          </p:nvSpPr>
          <p:spPr bwMode="auto">
            <a:xfrm>
              <a:off x="349" y="1536"/>
              <a:ext cx="1043" cy="499"/>
            </a:xfrm>
            <a:prstGeom prst="ellipse">
              <a:avLst/>
            </a:prstGeom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7663" name="Oval 15"/>
            <p:cNvSpPr>
              <a:spLocks noChangeArrowheads="1"/>
            </p:cNvSpPr>
            <p:nvPr/>
          </p:nvSpPr>
          <p:spPr bwMode="auto">
            <a:xfrm>
              <a:off x="1383" y="2448"/>
              <a:ext cx="1043" cy="499"/>
            </a:xfrm>
            <a:prstGeom prst="ellipse">
              <a:avLst/>
            </a:prstGeom>
            <a:ln>
              <a:headEnd/>
              <a:tailEnd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7664" name="Oval 16"/>
            <p:cNvSpPr>
              <a:spLocks noChangeArrowheads="1"/>
            </p:cNvSpPr>
            <p:nvPr/>
          </p:nvSpPr>
          <p:spPr bwMode="auto">
            <a:xfrm>
              <a:off x="1927" y="1026"/>
              <a:ext cx="1043" cy="499"/>
            </a:xfrm>
            <a:prstGeom prst="ellipse">
              <a:avLst/>
            </a:prstGeom>
            <a:ln>
              <a:headEnd/>
              <a:tailEnd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7665" name="Oval 17"/>
            <p:cNvSpPr>
              <a:spLocks noChangeArrowheads="1"/>
            </p:cNvSpPr>
            <p:nvPr/>
          </p:nvSpPr>
          <p:spPr bwMode="auto">
            <a:xfrm>
              <a:off x="3792" y="2333"/>
              <a:ext cx="1043" cy="499"/>
            </a:xfrm>
            <a:prstGeom prst="ellipse">
              <a:avLst/>
            </a:prstGeom>
            <a:ln>
              <a:headEnd/>
              <a:tailEnd/>
            </a:ln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7666" name="Oval 18"/>
            <p:cNvSpPr>
              <a:spLocks noChangeArrowheads="1"/>
            </p:cNvSpPr>
            <p:nvPr/>
          </p:nvSpPr>
          <p:spPr bwMode="auto">
            <a:xfrm>
              <a:off x="4032" y="1181"/>
              <a:ext cx="1043" cy="499"/>
            </a:xfrm>
            <a:prstGeom prst="ellipse">
              <a:avLst/>
            </a:prstGeom>
            <a:ln>
              <a:headEnd/>
              <a:tailEnd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7667" name="Text Box 19"/>
            <p:cNvSpPr txBox="1">
              <a:spLocks noChangeArrowheads="1"/>
            </p:cNvSpPr>
            <p:nvPr/>
          </p:nvSpPr>
          <p:spPr bwMode="auto">
            <a:xfrm>
              <a:off x="433" y="1616"/>
              <a:ext cx="815" cy="3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fontAlgn="auto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ru-RU" sz="2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rPr>
                <a:t>Маша</a:t>
              </a:r>
            </a:p>
          </p:txBody>
        </p:sp>
        <p:sp>
          <p:nvSpPr>
            <p:cNvPr id="27668" name="Text Box 20"/>
            <p:cNvSpPr txBox="1">
              <a:spLocks noChangeArrowheads="1"/>
            </p:cNvSpPr>
            <p:nvPr/>
          </p:nvSpPr>
          <p:spPr bwMode="auto">
            <a:xfrm>
              <a:off x="2157" y="1117"/>
              <a:ext cx="771" cy="3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fontAlgn="auto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ru-RU" sz="2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rPr>
                <a:t>Юра</a:t>
              </a:r>
            </a:p>
          </p:txBody>
        </p:sp>
        <p:sp>
          <p:nvSpPr>
            <p:cNvPr id="27669" name="Text Box 21"/>
            <p:cNvSpPr txBox="1">
              <a:spLocks noChangeArrowheads="1"/>
            </p:cNvSpPr>
            <p:nvPr/>
          </p:nvSpPr>
          <p:spPr bwMode="auto">
            <a:xfrm>
              <a:off x="4272" y="1249"/>
              <a:ext cx="589" cy="3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fontAlgn="auto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ru-RU" sz="26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rPr>
                <a:t>Аня</a:t>
              </a:r>
            </a:p>
          </p:txBody>
        </p:sp>
        <p:sp>
          <p:nvSpPr>
            <p:cNvPr id="27670" name="Text Box 22"/>
            <p:cNvSpPr txBox="1">
              <a:spLocks noChangeArrowheads="1"/>
            </p:cNvSpPr>
            <p:nvPr/>
          </p:nvSpPr>
          <p:spPr bwMode="auto">
            <a:xfrm>
              <a:off x="3984" y="2400"/>
              <a:ext cx="681" cy="3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fontAlgn="auto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ru-RU" sz="26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rPr>
                <a:t>Витя</a:t>
              </a:r>
            </a:p>
          </p:txBody>
        </p:sp>
        <p:sp>
          <p:nvSpPr>
            <p:cNvPr id="27671" name="Text Box 23"/>
            <p:cNvSpPr txBox="1">
              <a:spLocks noChangeArrowheads="1"/>
            </p:cNvSpPr>
            <p:nvPr/>
          </p:nvSpPr>
          <p:spPr bwMode="auto">
            <a:xfrm>
              <a:off x="1584" y="2544"/>
              <a:ext cx="816" cy="3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fontAlgn="auto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ru-RU" sz="26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rPr>
                <a:t>Коля</a:t>
              </a:r>
            </a:p>
          </p:txBody>
        </p:sp>
      </p:grpSp>
      <p:sp>
        <p:nvSpPr>
          <p:cNvPr id="27673" name="Text Box 25"/>
          <p:cNvSpPr txBox="1">
            <a:spLocks noChangeArrowheads="1"/>
          </p:cNvSpPr>
          <p:nvPr/>
        </p:nvSpPr>
        <p:spPr bwMode="auto">
          <a:xfrm>
            <a:off x="1000125" y="5733256"/>
            <a:ext cx="7639050" cy="769938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Arial" charset="0"/>
              </a:rPr>
              <a:t>Граф, отражающий отношение «переписываются» между объектами класса «дети»</a:t>
            </a:r>
            <a:r>
              <a:rPr lang="ru-RU" sz="2400" b="1" i="1" dirty="0">
                <a:solidFill>
                  <a:schemeClr val="tx2">
                    <a:lumMod val="75000"/>
                  </a:schemeClr>
                </a:solidFill>
                <a:latin typeface="Arial" charset="0"/>
              </a:rPr>
              <a:t> 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23863" y="188912"/>
            <a:ext cx="8143875" cy="107721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i="1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Неориентированный граф </a:t>
            </a:r>
            <a:r>
              <a:rPr lang="ru-RU" sz="3200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- граф, вершины которого соединены ребрами. </a:t>
            </a:r>
          </a:p>
        </p:txBody>
      </p:sp>
    </p:spTree>
    <p:extLst>
      <p:ext uri="{BB962C8B-B14F-4D97-AF65-F5344CB8AC3E}">
        <p14:creationId xmlns:p14="http://schemas.microsoft.com/office/powerpoint/2010/main" val="1064643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76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276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7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1" grpId="0" build="p"/>
      <p:bldP spid="27673" grpId="0"/>
      <p:bldP spid="2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1077508" y="5627198"/>
            <a:ext cx="8572500" cy="1285876"/>
          </a:xfrm>
        </p:spPr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800" b="1" i="1" kern="0" dirty="0" smtClean="0">
                <a:solidFill>
                  <a:srgbClr val="1F497D"/>
                </a:solidFill>
              </a:rPr>
              <a:t>Граф отношения «переписываются» 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9" y="188640"/>
            <a:ext cx="8575626" cy="2883173"/>
          </a:xfrm>
        </p:spPr>
        <p:txBody>
          <a:bodyPr rtlCol="0">
            <a:normAutofit/>
          </a:bodyPr>
          <a:lstStyle/>
          <a:p>
            <a:pPr marL="0" indent="0" fontAlgn="auto">
              <a:spcAft>
                <a:spcPts val="0"/>
              </a:spcAft>
              <a:buFontTx/>
              <a:buNone/>
              <a:defRPr/>
            </a:pPr>
            <a:r>
              <a:rPr lang="ru-RU" b="1" i="1" u="sng" dirty="0">
                <a:solidFill>
                  <a:schemeClr val="accent5">
                    <a:lumMod val="50000"/>
                  </a:schemeClr>
                </a:solidFill>
                <a:latin typeface="+mj-lt"/>
              </a:rPr>
              <a:t>Цепь</a:t>
            </a:r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+mj-lt"/>
              </a:rPr>
              <a:t> – путь по вершинам и ребрам, включающий любое ребро графа не более одного раза.</a:t>
            </a:r>
          </a:p>
          <a:p>
            <a:pPr marL="0" indent="0" fontAlgn="auto">
              <a:spcAft>
                <a:spcPts val="0"/>
              </a:spcAft>
              <a:buFontTx/>
              <a:buNone/>
              <a:defRPr/>
            </a:pPr>
            <a:r>
              <a:rPr lang="ru-RU" b="1" i="1" u="sng" dirty="0">
                <a:solidFill>
                  <a:schemeClr val="accent5">
                    <a:lumMod val="50000"/>
                  </a:schemeClr>
                </a:solidFill>
                <a:latin typeface="+mj-lt"/>
              </a:rPr>
              <a:t>Цикл</a:t>
            </a:r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+mj-lt"/>
              </a:rPr>
              <a:t> – цепь, начальная и конечная вершины которой совпадают. </a:t>
            </a:r>
            <a:endParaRPr lang="ru-RU" dirty="0" smtClean="0">
              <a:solidFill>
                <a:schemeClr val="accent5">
                  <a:lumMod val="50000"/>
                </a:schemeClr>
              </a:solidFill>
              <a:latin typeface="+mj-lt"/>
            </a:endParaRPr>
          </a:p>
          <a:p>
            <a:pPr marL="0" indent="0" fontAlgn="auto">
              <a:spcAft>
                <a:spcPts val="0"/>
              </a:spcAft>
              <a:buFontTx/>
              <a:buNone/>
              <a:defRPr/>
            </a:pPr>
            <a:endParaRPr lang="ru-RU" sz="2400" dirty="0">
              <a:solidFill>
                <a:schemeClr val="hlink"/>
              </a:solidFill>
            </a:endParaRPr>
          </a:p>
        </p:txBody>
      </p:sp>
      <p:sp>
        <p:nvSpPr>
          <p:cNvPr id="30724" name="Text Box 12"/>
          <p:cNvSpPr txBox="1">
            <a:spLocks noChangeArrowheads="1"/>
          </p:cNvSpPr>
          <p:nvPr/>
        </p:nvSpPr>
        <p:spPr bwMode="auto">
          <a:xfrm>
            <a:off x="5940425" y="5373688"/>
            <a:ext cx="18002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endParaRPr lang="ru-RU" sz="2400"/>
          </a:p>
        </p:txBody>
      </p:sp>
      <p:pic>
        <p:nvPicPr>
          <p:cNvPr id="26" name="Picture 2" descr="http://www.radostmoya.ru/uploads/blogs/pisma_electronic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2F2F2"/>
              </a:clrFrom>
              <a:clrTo>
                <a:srgbClr val="F2F2F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100140">
            <a:off x="171450" y="4498975"/>
            <a:ext cx="2571750" cy="195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" name="Group 7"/>
          <p:cNvGrpSpPr>
            <a:grpSpLocks/>
          </p:cNvGrpSpPr>
          <p:nvPr/>
        </p:nvGrpSpPr>
        <p:grpSpPr bwMode="auto">
          <a:xfrm>
            <a:off x="1054100" y="3071813"/>
            <a:ext cx="7446963" cy="2795587"/>
            <a:chOff x="349" y="1026"/>
            <a:chExt cx="4726" cy="1921"/>
          </a:xfrm>
        </p:grpSpPr>
        <p:sp>
          <p:nvSpPr>
            <p:cNvPr id="30729" name="Line 8"/>
            <p:cNvSpPr>
              <a:spLocks noChangeShapeType="1"/>
            </p:cNvSpPr>
            <p:nvPr/>
          </p:nvSpPr>
          <p:spPr bwMode="auto">
            <a:xfrm flipV="1">
              <a:off x="1202" y="1344"/>
              <a:ext cx="907" cy="272"/>
            </a:xfrm>
            <a:prstGeom prst="line">
              <a:avLst/>
            </a:prstGeom>
            <a:noFill/>
            <a:ln w="38100">
              <a:solidFill>
                <a:srgbClr val="007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0730" name="Line 9"/>
            <p:cNvSpPr>
              <a:spLocks noChangeShapeType="1"/>
            </p:cNvSpPr>
            <p:nvPr/>
          </p:nvSpPr>
          <p:spPr bwMode="auto">
            <a:xfrm>
              <a:off x="2971" y="1253"/>
              <a:ext cx="1270" cy="136"/>
            </a:xfrm>
            <a:prstGeom prst="line">
              <a:avLst/>
            </a:prstGeom>
            <a:noFill/>
            <a:ln w="38100">
              <a:solidFill>
                <a:srgbClr val="007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0731" name="Line 10"/>
            <p:cNvSpPr>
              <a:spLocks noChangeShapeType="1"/>
            </p:cNvSpPr>
            <p:nvPr/>
          </p:nvSpPr>
          <p:spPr bwMode="auto">
            <a:xfrm>
              <a:off x="4176" y="1584"/>
              <a:ext cx="229" cy="757"/>
            </a:xfrm>
            <a:prstGeom prst="line">
              <a:avLst/>
            </a:prstGeom>
            <a:noFill/>
            <a:ln w="38100">
              <a:solidFill>
                <a:srgbClr val="007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0732" name="Line 11"/>
            <p:cNvSpPr>
              <a:spLocks noChangeShapeType="1"/>
            </p:cNvSpPr>
            <p:nvPr/>
          </p:nvSpPr>
          <p:spPr bwMode="auto">
            <a:xfrm flipH="1">
              <a:off x="2381" y="2659"/>
              <a:ext cx="1542" cy="136"/>
            </a:xfrm>
            <a:prstGeom prst="line">
              <a:avLst/>
            </a:prstGeom>
            <a:noFill/>
            <a:ln w="38100">
              <a:solidFill>
                <a:srgbClr val="007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0733" name="Line 12"/>
            <p:cNvSpPr>
              <a:spLocks noChangeShapeType="1"/>
            </p:cNvSpPr>
            <p:nvPr/>
          </p:nvSpPr>
          <p:spPr bwMode="auto">
            <a:xfrm flipV="1">
              <a:off x="1927" y="1389"/>
              <a:ext cx="2314" cy="1225"/>
            </a:xfrm>
            <a:prstGeom prst="line">
              <a:avLst/>
            </a:prstGeom>
            <a:noFill/>
            <a:ln w="38100">
              <a:solidFill>
                <a:srgbClr val="007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0734" name="Line 13"/>
            <p:cNvSpPr>
              <a:spLocks noChangeShapeType="1"/>
            </p:cNvSpPr>
            <p:nvPr/>
          </p:nvSpPr>
          <p:spPr bwMode="auto">
            <a:xfrm flipV="1">
              <a:off x="1292" y="1389"/>
              <a:ext cx="2903" cy="408"/>
            </a:xfrm>
            <a:prstGeom prst="line">
              <a:avLst/>
            </a:prstGeom>
            <a:noFill/>
            <a:ln w="38100">
              <a:solidFill>
                <a:srgbClr val="007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4" name="Oval 14"/>
            <p:cNvSpPr>
              <a:spLocks noChangeArrowheads="1"/>
            </p:cNvSpPr>
            <p:nvPr/>
          </p:nvSpPr>
          <p:spPr bwMode="auto">
            <a:xfrm>
              <a:off x="349" y="1536"/>
              <a:ext cx="1043" cy="499"/>
            </a:xfrm>
            <a:prstGeom prst="ellipse">
              <a:avLst/>
            </a:prstGeom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35" name="Oval 15"/>
            <p:cNvSpPr>
              <a:spLocks noChangeArrowheads="1"/>
            </p:cNvSpPr>
            <p:nvPr/>
          </p:nvSpPr>
          <p:spPr bwMode="auto">
            <a:xfrm>
              <a:off x="1383" y="2448"/>
              <a:ext cx="1043" cy="499"/>
            </a:xfrm>
            <a:prstGeom prst="ellipse">
              <a:avLst/>
            </a:prstGeom>
            <a:ln>
              <a:headEnd/>
              <a:tailEnd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36" name="Oval 16"/>
            <p:cNvSpPr>
              <a:spLocks noChangeArrowheads="1"/>
            </p:cNvSpPr>
            <p:nvPr/>
          </p:nvSpPr>
          <p:spPr bwMode="auto">
            <a:xfrm>
              <a:off x="1927" y="1026"/>
              <a:ext cx="1043" cy="499"/>
            </a:xfrm>
            <a:prstGeom prst="ellipse">
              <a:avLst/>
            </a:prstGeom>
            <a:ln>
              <a:headEnd/>
              <a:tailEnd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37" name="Oval 17"/>
            <p:cNvSpPr>
              <a:spLocks noChangeArrowheads="1"/>
            </p:cNvSpPr>
            <p:nvPr/>
          </p:nvSpPr>
          <p:spPr bwMode="auto">
            <a:xfrm>
              <a:off x="3792" y="2333"/>
              <a:ext cx="1043" cy="499"/>
            </a:xfrm>
            <a:prstGeom prst="ellipse">
              <a:avLst/>
            </a:prstGeom>
            <a:ln>
              <a:headEnd/>
              <a:tailEnd/>
            </a:ln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38" name="Oval 18"/>
            <p:cNvSpPr>
              <a:spLocks noChangeArrowheads="1"/>
            </p:cNvSpPr>
            <p:nvPr/>
          </p:nvSpPr>
          <p:spPr bwMode="auto">
            <a:xfrm>
              <a:off x="4032" y="1181"/>
              <a:ext cx="1043" cy="499"/>
            </a:xfrm>
            <a:prstGeom prst="ellipse">
              <a:avLst/>
            </a:prstGeom>
            <a:ln>
              <a:headEnd/>
              <a:tailEnd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39" name="Text Box 19"/>
            <p:cNvSpPr txBox="1">
              <a:spLocks noChangeArrowheads="1"/>
            </p:cNvSpPr>
            <p:nvPr/>
          </p:nvSpPr>
          <p:spPr bwMode="auto">
            <a:xfrm>
              <a:off x="433" y="1616"/>
              <a:ext cx="815" cy="3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fontAlgn="auto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ru-RU" sz="2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rPr>
                <a:t>Маша</a:t>
              </a:r>
            </a:p>
          </p:txBody>
        </p:sp>
        <p:sp>
          <p:nvSpPr>
            <p:cNvPr id="40" name="Text Box 20"/>
            <p:cNvSpPr txBox="1">
              <a:spLocks noChangeArrowheads="1"/>
            </p:cNvSpPr>
            <p:nvPr/>
          </p:nvSpPr>
          <p:spPr bwMode="auto">
            <a:xfrm>
              <a:off x="2157" y="1117"/>
              <a:ext cx="771" cy="3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fontAlgn="auto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ru-RU" sz="26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rPr>
                <a:t>Юра</a:t>
              </a:r>
            </a:p>
          </p:txBody>
        </p:sp>
        <p:sp>
          <p:nvSpPr>
            <p:cNvPr id="41" name="Text Box 21"/>
            <p:cNvSpPr txBox="1">
              <a:spLocks noChangeArrowheads="1"/>
            </p:cNvSpPr>
            <p:nvPr/>
          </p:nvSpPr>
          <p:spPr bwMode="auto">
            <a:xfrm>
              <a:off x="4272" y="1249"/>
              <a:ext cx="589" cy="3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fontAlgn="auto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ru-RU" sz="26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rPr>
                <a:t>Аня</a:t>
              </a:r>
            </a:p>
          </p:txBody>
        </p:sp>
        <p:sp>
          <p:nvSpPr>
            <p:cNvPr id="42" name="Text Box 22"/>
            <p:cNvSpPr txBox="1">
              <a:spLocks noChangeArrowheads="1"/>
            </p:cNvSpPr>
            <p:nvPr/>
          </p:nvSpPr>
          <p:spPr bwMode="auto">
            <a:xfrm>
              <a:off x="3984" y="2400"/>
              <a:ext cx="681" cy="3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fontAlgn="auto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ru-RU" sz="26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rPr>
                <a:t>Витя</a:t>
              </a:r>
            </a:p>
          </p:txBody>
        </p:sp>
        <p:sp>
          <p:nvSpPr>
            <p:cNvPr id="43" name="Text Box 23"/>
            <p:cNvSpPr txBox="1">
              <a:spLocks noChangeArrowheads="1"/>
            </p:cNvSpPr>
            <p:nvPr/>
          </p:nvSpPr>
          <p:spPr bwMode="auto">
            <a:xfrm>
              <a:off x="1584" y="2544"/>
              <a:ext cx="816" cy="3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fontAlgn="auto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ru-RU" sz="26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rPr>
                <a:t>Коля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55592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1" y="0"/>
            <a:ext cx="8892480" cy="1071563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b="1" i="1" kern="0" dirty="0" smtClean="0">
                <a:solidFill>
                  <a:srgbClr val="1F497D"/>
                </a:solidFill>
              </a:rPr>
              <a:t>Семантическая </a:t>
            </a:r>
            <a:r>
              <a:rPr lang="ru-RU" b="1" i="1" kern="0" dirty="0">
                <a:solidFill>
                  <a:srgbClr val="1F497D"/>
                </a:solidFill>
              </a:rPr>
              <a:t>сеть </a:t>
            </a:r>
            <a:r>
              <a:rPr lang="ru-RU" b="1" i="1" kern="0" dirty="0" smtClean="0">
                <a:solidFill>
                  <a:srgbClr val="1F497D"/>
                </a:solidFill>
              </a:rPr>
              <a:t>- граф </a:t>
            </a:r>
            <a:r>
              <a:rPr lang="ru-RU" b="1" i="1" kern="0" dirty="0">
                <a:solidFill>
                  <a:srgbClr val="1F497D"/>
                </a:solidFill>
              </a:rPr>
              <a:t>с </a:t>
            </a:r>
            <a:r>
              <a:rPr lang="ru-RU" b="1" i="1" kern="0" dirty="0" smtClean="0">
                <a:solidFill>
                  <a:srgbClr val="1F497D"/>
                </a:solidFill>
              </a:rPr>
              <a:t>циклом</a:t>
            </a:r>
          </a:p>
        </p:txBody>
      </p:sp>
      <p:grpSp>
        <p:nvGrpSpPr>
          <p:cNvPr id="33795" name="Group 73"/>
          <p:cNvGrpSpPr>
            <a:grpSpLocks/>
          </p:cNvGrpSpPr>
          <p:nvPr/>
        </p:nvGrpSpPr>
        <p:grpSpPr bwMode="auto">
          <a:xfrm>
            <a:off x="642938" y="1143000"/>
            <a:ext cx="8001000" cy="4429125"/>
            <a:chOff x="165" y="1073"/>
            <a:chExt cx="5288" cy="2772"/>
          </a:xfrm>
        </p:grpSpPr>
        <p:sp>
          <p:nvSpPr>
            <p:cNvPr id="33797" name="Line 45"/>
            <p:cNvSpPr>
              <a:spLocks noChangeShapeType="1"/>
            </p:cNvSpPr>
            <p:nvPr/>
          </p:nvSpPr>
          <p:spPr bwMode="auto">
            <a:xfrm flipH="1">
              <a:off x="1139" y="1496"/>
              <a:ext cx="930" cy="237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3798" name="Line 46"/>
            <p:cNvSpPr>
              <a:spLocks noChangeShapeType="1"/>
            </p:cNvSpPr>
            <p:nvPr/>
          </p:nvSpPr>
          <p:spPr bwMode="auto">
            <a:xfrm flipH="1">
              <a:off x="1723" y="1560"/>
              <a:ext cx="522" cy="586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3799" name="Line 47"/>
            <p:cNvSpPr>
              <a:spLocks noChangeShapeType="1"/>
            </p:cNvSpPr>
            <p:nvPr/>
          </p:nvSpPr>
          <p:spPr bwMode="auto">
            <a:xfrm>
              <a:off x="826" y="2057"/>
              <a:ext cx="283" cy="134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3800" name="Line 48"/>
            <p:cNvSpPr>
              <a:spLocks noChangeShapeType="1"/>
            </p:cNvSpPr>
            <p:nvPr/>
          </p:nvSpPr>
          <p:spPr bwMode="auto">
            <a:xfrm flipV="1">
              <a:off x="1912" y="2191"/>
              <a:ext cx="374" cy="51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3801" name="Line 49"/>
            <p:cNvSpPr>
              <a:spLocks noChangeShapeType="1"/>
            </p:cNvSpPr>
            <p:nvPr/>
          </p:nvSpPr>
          <p:spPr bwMode="auto">
            <a:xfrm>
              <a:off x="1585" y="2418"/>
              <a:ext cx="0" cy="386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3802" name="Line 51"/>
            <p:cNvSpPr>
              <a:spLocks noChangeShapeType="1"/>
            </p:cNvSpPr>
            <p:nvPr/>
          </p:nvSpPr>
          <p:spPr bwMode="auto">
            <a:xfrm flipV="1">
              <a:off x="2195" y="2969"/>
              <a:ext cx="632" cy="29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3803" name="Line 52"/>
            <p:cNvSpPr>
              <a:spLocks noChangeShapeType="1"/>
            </p:cNvSpPr>
            <p:nvPr/>
          </p:nvSpPr>
          <p:spPr bwMode="auto">
            <a:xfrm>
              <a:off x="3307" y="3166"/>
              <a:ext cx="399" cy="277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3804" name="Line 53"/>
            <p:cNvSpPr>
              <a:spLocks noChangeShapeType="1"/>
            </p:cNvSpPr>
            <p:nvPr/>
          </p:nvSpPr>
          <p:spPr bwMode="auto">
            <a:xfrm flipH="1" flipV="1">
              <a:off x="3244" y="1428"/>
              <a:ext cx="1109" cy="110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3805" name="Line 50"/>
            <p:cNvSpPr>
              <a:spLocks noChangeShapeType="1"/>
            </p:cNvSpPr>
            <p:nvPr/>
          </p:nvSpPr>
          <p:spPr bwMode="auto">
            <a:xfrm>
              <a:off x="3092" y="1520"/>
              <a:ext cx="1420" cy="1887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3806" name="Line 50"/>
            <p:cNvSpPr>
              <a:spLocks noChangeShapeType="1"/>
            </p:cNvSpPr>
            <p:nvPr/>
          </p:nvSpPr>
          <p:spPr bwMode="auto">
            <a:xfrm>
              <a:off x="3092" y="1520"/>
              <a:ext cx="1618" cy="1887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" name="Oval 37"/>
            <p:cNvSpPr>
              <a:spLocks noChangeArrowheads="1"/>
            </p:cNvSpPr>
            <p:nvPr/>
          </p:nvSpPr>
          <p:spPr bwMode="auto">
            <a:xfrm>
              <a:off x="2016" y="1073"/>
              <a:ext cx="1243" cy="542"/>
            </a:xfrm>
            <a:prstGeom prst="ellipse">
              <a:avLst/>
            </a:prstGeom>
            <a:ln>
              <a:headEnd/>
              <a:tailEnd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0" fontAlgn="auto" hangingPunct="0">
                <a:spcAft>
                  <a:spcPts val="0"/>
                </a:spcAft>
                <a:defRPr/>
              </a:pPr>
              <a:r>
                <a:rPr lang="ru-RU" sz="1600" b="1" i="1" dirty="0">
                  <a:solidFill>
                    <a:srgbClr val="0033CC"/>
                  </a:solidFill>
                </a:rPr>
                <a:t>Иван-Царевич</a:t>
              </a:r>
            </a:p>
          </p:txBody>
        </p:sp>
        <p:sp>
          <p:nvSpPr>
            <p:cNvPr id="9" name="Oval 38"/>
            <p:cNvSpPr>
              <a:spLocks noChangeArrowheads="1"/>
            </p:cNvSpPr>
            <p:nvPr/>
          </p:nvSpPr>
          <p:spPr bwMode="auto">
            <a:xfrm>
              <a:off x="212" y="1610"/>
              <a:ext cx="969" cy="444"/>
            </a:xfrm>
            <a:prstGeom prst="ellipse">
              <a:avLst/>
            </a:prstGeom>
            <a:ln>
              <a:headEnd/>
              <a:tailEnd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0" fontAlgn="auto" hangingPunct="0">
                <a:spcAft>
                  <a:spcPts val="0"/>
                </a:spcAft>
                <a:defRPr/>
              </a:pPr>
              <a:r>
                <a:rPr lang="ru-RU" sz="1600" b="1" i="1" dirty="0">
                  <a:solidFill>
                    <a:srgbClr val="0033CC"/>
                  </a:solidFill>
                </a:rPr>
                <a:t>Стрела</a:t>
              </a:r>
            </a:p>
          </p:txBody>
        </p:sp>
        <p:sp>
          <p:nvSpPr>
            <p:cNvPr id="10" name="Oval 39"/>
            <p:cNvSpPr>
              <a:spLocks noChangeArrowheads="1"/>
            </p:cNvSpPr>
            <p:nvPr/>
          </p:nvSpPr>
          <p:spPr bwMode="auto">
            <a:xfrm>
              <a:off x="967" y="2146"/>
              <a:ext cx="1045" cy="354"/>
            </a:xfrm>
            <a:prstGeom prst="ellipse">
              <a:avLst/>
            </a:prstGeom>
            <a:ln>
              <a:headEnd/>
              <a:tailEnd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0" fontAlgn="auto" hangingPunct="0">
                <a:spcAft>
                  <a:spcPts val="0"/>
                </a:spcAft>
                <a:defRPr/>
              </a:pPr>
              <a:r>
                <a:rPr lang="ru-RU" sz="1600" b="1" i="1" dirty="0">
                  <a:solidFill>
                    <a:srgbClr val="0033CC"/>
                  </a:solidFill>
                </a:rPr>
                <a:t>Лягушка</a:t>
              </a:r>
            </a:p>
          </p:txBody>
        </p:sp>
        <p:sp>
          <p:nvSpPr>
            <p:cNvPr id="11" name="Oval 40"/>
            <p:cNvSpPr>
              <a:spLocks noChangeArrowheads="1"/>
            </p:cNvSpPr>
            <p:nvPr/>
          </p:nvSpPr>
          <p:spPr bwMode="auto">
            <a:xfrm>
              <a:off x="731" y="2798"/>
              <a:ext cx="1465" cy="466"/>
            </a:xfrm>
            <a:prstGeom prst="ellipse">
              <a:avLst/>
            </a:prstGeom>
            <a:ln>
              <a:headEnd/>
              <a:tailEnd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0" fontAlgn="auto" hangingPunct="0">
                <a:spcAft>
                  <a:spcPts val="0"/>
                </a:spcAft>
                <a:defRPr/>
              </a:pPr>
              <a:r>
                <a:rPr lang="ru-RU" sz="1600" b="1" i="1" dirty="0">
                  <a:solidFill>
                    <a:srgbClr val="0033CC"/>
                  </a:solidFill>
                </a:rPr>
                <a:t>Василиса Прекрасная</a:t>
              </a:r>
            </a:p>
          </p:txBody>
        </p:sp>
        <p:sp>
          <p:nvSpPr>
            <p:cNvPr id="12" name="Oval 41"/>
            <p:cNvSpPr>
              <a:spLocks noChangeArrowheads="1"/>
            </p:cNvSpPr>
            <p:nvPr/>
          </p:nvSpPr>
          <p:spPr bwMode="auto">
            <a:xfrm>
              <a:off x="4352" y="1378"/>
              <a:ext cx="1101" cy="411"/>
            </a:xfrm>
            <a:prstGeom prst="ellipse">
              <a:avLst/>
            </a:prstGeom>
            <a:ln>
              <a:headEnd/>
              <a:tailEnd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0" fontAlgn="auto" hangingPunct="0">
                <a:spcAft>
                  <a:spcPts val="0"/>
                </a:spcAft>
                <a:defRPr/>
              </a:pPr>
              <a:r>
                <a:rPr lang="ru-RU" sz="1600" b="1" i="1">
                  <a:solidFill>
                    <a:srgbClr val="0033CC"/>
                  </a:solidFill>
                </a:rPr>
                <a:t>Баба Яга</a:t>
              </a:r>
            </a:p>
          </p:txBody>
        </p:sp>
        <p:sp>
          <p:nvSpPr>
            <p:cNvPr id="13" name="Oval 42"/>
            <p:cNvSpPr>
              <a:spLocks noChangeArrowheads="1"/>
            </p:cNvSpPr>
            <p:nvPr/>
          </p:nvSpPr>
          <p:spPr bwMode="auto">
            <a:xfrm>
              <a:off x="2830" y="2798"/>
              <a:ext cx="930" cy="356"/>
            </a:xfrm>
            <a:prstGeom prst="ellipse">
              <a:avLst/>
            </a:prstGeom>
            <a:ln>
              <a:headEnd/>
              <a:tailEnd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0" fontAlgn="auto" hangingPunct="0">
                <a:spcAft>
                  <a:spcPts val="0"/>
                </a:spcAft>
                <a:defRPr/>
              </a:pPr>
              <a:r>
                <a:rPr lang="ru-RU" sz="1600" b="1" i="1">
                  <a:solidFill>
                    <a:srgbClr val="0033CC"/>
                  </a:solidFill>
                </a:rPr>
                <a:t>Лебедь</a:t>
              </a:r>
            </a:p>
          </p:txBody>
        </p:sp>
        <p:sp>
          <p:nvSpPr>
            <p:cNvPr id="14" name="Oval 43"/>
            <p:cNvSpPr>
              <a:spLocks noChangeArrowheads="1"/>
            </p:cNvSpPr>
            <p:nvPr/>
          </p:nvSpPr>
          <p:spPr bwMode="auto">
            <a:xfrm>
              <a:off x="3337" y="3389"/>
              <a:ext cx="1799" cy="456"/>
            </a:xfrm>
            <a:prstGeom prst="ellipse">
              <a:avLst/>
            </a:prstGeom>
            <a:ln>
              <a:headEnd/>
              <a:tailEnd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0" fontAlgn="auto" hangingPunct="0">
                <a:spcAft>
                  <a:spcPts val="0"/>
                </a:spcAft>
                <a:defRPr/>
              </a:pPr>
              <a:r>
                <a:rPr lang="ru-RU" sz="1600" b="1" i="1" dirty="0">
                  <a:solidFill>
                    <a:srgbClr val="0033CC"/>
                  </a:solidFill>
                </a:rPr>
                <a:t>Кощей Бессмертный</a:t>
              </a:r>
            </a:p>
          </p:txBody>
        </p:sp>
        <p:sp>
          <p:nvSpPr>
            <p:cNvPr id="15" name="Oval 44"/>
            <p:cNvSpPr>
              <a:spLocks noChangeArrowheads="1"/>
            </p:cNvSpPr>
            <p:nvPr/>
          </p:nvSpPr>
          <p:spPr bwMode="auto">
            <a:xfrm>
              <a:off x="2195" y="1846"/>
              <a:ext cx="1228" cy="434"/>
            </a:xfrm>
            <a:prstGeom prst="ellipse">
              <a:avLst/>
            </a:prstGeom>
            <a:ln>
              <a:headEnd/>
              <a:tailEnd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0" fontAlgn="auto" hangingPunct="0">
                <a:spcAft>
                  <a:spcPts val="0"/>
                </a:spcAft>
                <a:defRPr/>
              </a:pPr>
              <a:r>
                <a:rPr lang="ru-RU" sz="1600" b="1" i="1">
                  <a:solidFill>
                    <a:srgbClr val="0033CC"/>
                  </a:solidFill>
                </a:rPr>
                <a:t>Лягушачья кожа</a:t>
              </a:r>
            </a:p>
          </p:txBody>
        </p:sp>
        <p:sp>
          <p:nvSpPr>
            <p:cNvPr id="33815" name="Line 50"/>
            <p:cNvSpPr>
              <a:spLocks noChangeShapeType="1"/>
            </p:cNvSpPr>
            <p:nvPr/>
          </p:nvSpPr>
          <p:spPr bwMode="auto">
            <a:xfrm>
              <a:off x="2655" y="1626"/>
              <a:ext cx="295" cy="207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" name="Text Box 58"/>
            <p:cNvSpPr txBox="1">
              <a:spLocks noChangeArrowheads="1"/>
            </p:cNvSpPr>
            <p:nvPr/>
          </p:nvSpPr>
          <p:spPr bwMode="auto">
            <a:xfrm>
              <a:off x="1113" y="1424"/>
              <a:ext cx="657" cy="275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fontAlgn="auto" hangingPunct="0">
                <a:spcAft>
                  <a:spcPts val="0"/>
                </a:spcAft>
                <a:defRPr/>
              </a:pPr>
              <a:r>
                <a:rPr lang="ru-RU" sz="1600" b="1" dirty="0">
                  <a:solidFill>
                    <a:schemeClr val="accent1">
                      <a:lumMod val="75000"/>
                    </a:schemeClr>
                  </a:solidFill>
                  <a:latin typeface="+mn-lt"/>
                </a:rPr>
                <a:t>пустил</a:t>
              </a:r>
            </a:p>
          </p:txBody>
        </p:sp>
        <p:sp>
          <p:nvSpPr>
            <p:cNvPr id="28" name="Text Box 59"/>
            <p:cNvSpPr txBox="1">
              <a:spLocks noChangeArrowheads="1"/>
            </p:cNvSpPr>
            <p:nvPr/>
          </p:nvSpPr>
          <p:spPr bwMode="auto">
            <a:xfrm>
              <a:off x="1439" y="1737"/>
              <a:ext cx="617" cy="275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fontAlgn="auto" hangingPunct="0">
                <a:spcAft>
                  <a:spcPts val="0"/>
                </a:spcAft>
                <a:defRPr/>
              </a:pPr>
              <a:r>
                <a:rPr lang="ru-RU" sz="1600" b="1" dirty="0">
                  <a:solidFill>
                    <a:schemeClr val="accent1">
                      <a:lumMod val="75000"/>
                    </a:schemeClr>
                  </a:solidFill>
                  <a:latin typeface="+mn-lt"/>
                </a:rPr>
                <a:t>нашёл</a:t>
              </a:r>
            </a:p>
          </p:txBody>
        </p:sp>
        <p:sp>
          <p:nvSpPr>
            <p:cNvPr id="29" name="Text Box 60"/>
            <p:cNvSpPr txBox="1">
              <a:spLocks noChangeArrowheads="1"/>
            </p:cNvSpPr>
            <p:nvPr/>
          </p:nvSpPr>
          <p:spPr bwMode="auto">
            <a:xfrm>
              <a:off x="165" y="2057"/>
              <a:ext cx="863" cy="275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fontAlgn="auto" hangingPunct="0">
                <a:spcAft>
                  <a:spcPts val="0"/>
                </a:spcAft>
                <a:defRPr/>
              </a:pPr>
              <a:r>
                <a:rPr lang="ru-RU" sz="1600" b="1" dirty="0">
                  <a:solidFill>
                    <a:schemeClr val="accent1">
                      <a:lumMod val="75000"/>
                    </a:schemeClr>
                  </a:solidFill>
                  <a:latin typeface="+mn-lt"/>
                </a:rPr>
                <a:t>прилетела</a:t>
              </a:r>
            </a:p>
          </p:txBody>
        </p:sp>
        <p:sp>
          <p:nvSpPr>
            <p:cNvPr id="30" name="Text Box 61"/>
            <p:cNvSpPr txBox="1">
              <a:spLocks noChangeArrowheads="1"/>
            </p:cNvSpPr>
            <p:nvPr/>
          </p:nvSpPr>
          <p:spPr bwMode="auto">
            <a:xfrm>
              <a:off x="1970" y="2236"/>
              <a:ext cx="792" cy="274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fontAlgn="auto" hangingPunct="0">
                <a:spcAft>
                  <a:spcPts val="0"/>
                </a:spcAft>
                <a:defRPr/>
              </a:pPr>
              <a:r>
                <a:rPr lang="ru-RU" sz="1600" b="1" dirty="0">
                  <a:solidFill>
                    <a:schemeClr val="accent1">
                      <a:lumMod val="75000"/>
                    </a:schemeClr>
                  </a:solidFill>
                  <a:latin typeface="+mn-lt"/>
                </a:rPr>
                <a:t>сбросила</a:t>
              </a:r>
            </a:p>
          </p:txBody>
        </p:sp>
        <p:sp>
          <p:nvSpPr>
            <p:cNvPr id="31" name="Text Box 62"/>
            <p:cNvSpPr txBox="1">
              <a:spLocks noChangeArrowheads="1"/>
            </p:cNvSpPr>
            <p:nvPr/>
          </p:nvSpPr>
          <p:spPr bwMode="auto">
            <a:xfrm>
              <a:off x="2384" y="1648"/>
              <a:ext cx="536" cy="224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fontAlgn="auto" hangingPunct="0">
                <a:spcAft>
                  <a:spcPts val="0"/>
                </a:spcAft>
                <a:defRPr/>
              </a:pPr>
              <a:r>
                <a:rPr lang="ru-RU" sz="1600" b="1" dirty="0">
                  <a:solidFill>
                    <a:schemeClr val="accent1">
                      <a:lumMod val="75000"/>
                    </a:schemeClr>
                  </a:solidFill>
                  <a:latin typeface="+mn-lt"/>
                </a:rPr>
                <a:t>сжёг</a:t>
              </a:r>
            </a:p>
          </p:txBody>
        </p:sp>
        <p:sp>
          <p:nvSpPr>
            <p:cNvPr id="32" name="Text Box 63"/>
            <p:cNvSpPr txBox="1">
              <a:spLocks noChangeArrowheads="1"/>
            </p:cNvSpPr>
            <p:nvPr/>
          </p:nvSpPr>
          <p:spPr bwMode="auto">
            <a:xfrm>
              <a:off x="562" y="2542"/>
              <a:ext cx="1161" cy="274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fontAlgn="auto" hangingPunct="0">
                <a:spcAft>
                  <a:spcPts val="0"/>
                </a:spcAft>
                <a:defRPr/>
              </a:pPr>
              <a:r>
                <a:rPr lang="ru-RU" sz="1600" b="1" dirty="0">
                  <a:solidFill>
                    <a:schemeClr val="accent1">
                      <a:lumMod val="75000"/>
                    </a:schemeClr>
                  </a:solidFill>
                  <a:latin typeface="+mn-lt"/>
                </a:rPr>
                <a:t>превратилась</a:t>
              </a:r>
            </a:p>
          </p:txBody>
        </p:sp>
        <p:sp>
          <p:nvSpPr>
            <p:cNvPr id="33" name="Text Box 64"/>
            <p:cNvSpPr txBox="1">
              <a:spLocks noChangeArrowheads="1"/>
            </p:cNvSpPr>
            <p:nvPr/>
          </p:nvSpPr>
          <p:spPr bwMode="auto">
            <a:xfrm>
              <a:off x="2111" y="3079"/>
              <a:ext cx="1255" cy="275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fontAlgn="auto" hangingPunct="0">
                <a:spcAft>
                  <a:spcPts val="0"/>
                </a:spcAft>
                <a:defRPr/>
              </a:pPr>
              <a:r>
                <a:rPr lang="ru-RU" sz="1600" b="1" dirty="0">
                  <a:solidFill>
                    <a:schemeClr val="accent1">
                      <a:lumMod val="75000"/>
                    </a:schemeClr>
                  </a:solidFill>
                  <a:latin typeface="+mn-lt"/>
                </a:rPr>
                <a:t>превратилась</a:t>
              </a:r>
            </a:p>
          </p:txBody>
        </p:sp>
        <p:sp>
          <p:nvSpPr>
            <p:cNvPr id="34" name="Text Box 65"/>
            <p:cNvSpPr txBox="1">
              <a:spLocks noChangeArrowheads="1"/>
            </p:cNvSpPr>
            <p:nvPr/>
          </p:nvSpPr>
          <p:spPr bwMode="auto">
            <a:xfrm>
              <a:off x="3480" y="3123"/>
              <a:ext cx="792" cy="275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fontAlgn="auto" hangingPunct="0">
                <a:spcAft>
                  <a:spcPts val="0"/>
                </a:spcAft>
                <a:defRPr/>
              </a:pPr>
              <a:r>
                <a:rPr lang="ru-RU" sz="1600" b="1" dirty="0">
                  <a:solidFill>
                    <a:schemeClr val="accent1">
                      <a:lumMod val="75000"/>
                    </a:schemeClr>
                  </a:solidFill>
                  <a:latin typeface="+mn-lt"/>
                </a:rPr>
                <a:t>улетела</a:t>
              </a:r>
            </a:p>
          </p:txBody>
        </p:sp>
        <p:sp>
          <p:nvSpPr>
            <p:cNvPr id="35" name="Text Box 66"/>
            <p:cNvSpPr txBox="1">
              <a:spLocks noChangeArrowheads="1"/>
            </p:cNvSpPr>
            <p:nvPr/>
          </p:nvSpPr>
          <p:spPr bwMode="auto">
            <a:xfrm>
              <a:off x="3513" y="1252"/>
              <a:ext cx="792" cy="275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fontAlgn="auto" hangingPunct="0">
                <a:spcAft>
                  <a:spcPts val="0"/>
                </a:spcAft>
                <a:defRPr/>
              </a:pPr>
              <a:r>
                <a:rPr lang="ru-RU" sz="1600" b="1" dirty="0">
                  <a:solidFill>
                    <a:schemeClr val="accent1">
                      <a:lumMod val="75000"/>
                    </a:schemeClr>
                  </a:solidFill>
                  <a:latin typeface="+mn-lt"/>
                </a:rPr>
                <a:t>указала</a:t>
              </a:r>
            </a:p>
          </p:txBody>
        </p:sp>
        <p:sp>
          <p:nvSpPr>
            <p:cNvPr id="36" name="Text Box 67"/>
            <p:cNvSpPr txBox="1">
              <a:spLocks noChangeArrowheads="1"/>
            </p:cNvSpPr>
            <p:nvPr/>
          </p:nvSpPr>
          <p:spPr bwMode="auto">
            <a:xfrm>
              <a:off x="3325" y="2415"/>
              <a:ext cx="617" cy="275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fontAlgn="auto" hangingPunct="0">
                <a:spcAft>
                  <a:spcPts val="0"/>
                </a:spcAft>
                <a:defRPr/>
              </a:pPr>
              <a:r>
                <a:rPr lang="ru-RU" sz="1600" b="1" dirty="0">
                  <a:solidFill>
                    <a:schemeClr val="accent1">
                      <a:lumMod val="75000"/>
                    </a:schemeClr>
                  </a:solidFill>
                  <a:latin typeface="+mn-lt"/>
                </a:rPr>
                <a:t>нашёл</a:t>
              </a:r>
            </a:p>
          </p:txBody>
        </p:sp>
        <p:sp>
          <p:nvSpPr>
            <p:cNvPr id="37" name="Text Box 68"/>
            <p:cNvSpPr txBox="1">
              <a:spLocks noChangeArrowheads="1"/>
            </p:cNvSpPr>
            <p:nvPr/>
          </p:nvSpPr>
          <p:spPr bwMode="auto">
            <a:xfrm>
              <a:off x="4036" y="2504"/>
              <a:ext cx="740" cy="274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fontAlgn="auto" hangingPunct="0">
                <a:spcAft>
                  <a:spcPts val="0"/>
                </a:spcAft>
                <a:defRPr/>
              </a:pPr>
              <a:r>
                <a:rPr lang="ru-RU" sz="1600" b="1" dirty="0">
                  <a:solidFill>
                    <a:schemeClr val="accent1">
                      <a:lumMod val="75000"/>
                    </a:schemeClr>
                  </a:solidFill>
                  <a:latin typeface="+mn-lt"/>
                </a:rPr>
                <a:t>победил</a:t>
              </a:r>
            </a:p>
          </p:txBody>
        </p:sp>
      </p:grpSp>
      <p:pic>
        <p:nvPicPr>
          <p:cNvPr id="33796" name="Picture 2" descr="http://i071.radikal.ru/0909/fe/bce80de34352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4349750"/>
            <a:ext cx="2214562" cy="2293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3478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9178"/>
            <a:ext cx="9144000" cy="1403598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>
            <a:noAutofit/>
          </a:bodyPr>
          <a:lstStyle/>
          <a:p>
            <a:pPr marL="0" indent="0" fontAlgn="auto">
              <a:spcAft>
                <a:spcPts val="0"/>
              </a:spcAft>
              <a:buFontTx/>
              <a:buNone/>
              <a:defRPr/>
            </a:pPr>
            <a:r>
              <a:rPr lang="ru-RU" sz="3600" b="1" i="1" dirty="0" smtClean="0">
                <a:solidFill>
                  <a:srgbClr val="FF0000"/>
                </a:solidFill>
                <a:cs typeface="Arial" pitchFamily="34" charset="0"/>
              </a:rPr>
              <a:t>Ориентированный граф (орграф) </a:t>
            </a:r>
            <a:r>
              <a:rPr lang="ru-RU" sz="3600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- граф</a:t>
            </a:r>
            <a:r>
              <a:rPr lang="ru-RU" sz="3600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, вершины которого соединены дугами. </a:t>
            </a:r>
            <a:endParaRPr lang="ru-RU" sz="3600" dirty="0" smtClean="0">
              <a:solidFill>
                <a:schemeClr val="tx2">
                  <a:lumMod val="75000"/>
                </a:schemeClr>
              </a:solidFill>
              <a:cs typeface="Arial" pitchFamily="34" charset="0"/>
            </a:endParaRPr>
          </a:p>
        </p:txBody>
      </p:sp>
      <p:sp>
        <p:nvSpPr>
          <p:cNvPr id="31748" name="Text Box 4"/>
          <p:cNvSpPr txBox="1">
            <a:spLocks noChangeArrowheads="1"/>
          </p:cNvSpPr>
          <p:nvPr/>
        </p:nvSpPr>
        <p:spPr bwMode="auto">
          <a:xfrm>
            <a:off x="5940425" y="5300663"/>
            <a:ext cx="18002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endParaRPr lang="ru-RU" sz="2400"/>
          </a:p>
        </p:txBody>
      </p:sp>
      <p:sp>
        <p:nvSpPr>
          <p:cNvPr id="28697" name="Text Box 25"/>
          <p:cNvSpPr txBox="1">
            <a:spLocks noChangeArrowheads="1"/>
          </p:cNvSpPr>
          <p:nvPr/>
        </p:nvSpPr>
        <p:spPr bwMode="auto">
          <a:xfrm>
            <a:off x="1258888" y="5661025"/>
            <a:ext cx="6705600" cy="3968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Arial" charset="0"/>
              </a:rPr>
              <a:t>Граф, отражающий отношение «пишет письма».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571500" y="1741169"/>
            <a:ext cx="8286750" cy="830262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Arial" charset="0"/>
              </a:rPr>
              <a:t>С помощью таких графов могут быть представлены схемы односторонних отношений.</a:t>
            </a:r>
          </a:p>
        </p:txBody>
      </p:sp>
      <p:grpSp>
        <p:nvGrpSpPr>
          <p:cNvPr id="29" name="Group 7"/>
          <p:cNvGrpSpPr>
            <a:grpSpLocks/>
          </p:cNvGrpSpPr>
          <p:nvPr/>
        </p:nvGrpSpPr>
        <p:grpSpPr bwMode="auto">
          <a:xfrm>
            <a:off x="1054100" y="2786063"/>
            <a:ext cx="7446963" cy="2795587"/>
            <a:chOff x="349" y="1026"/>
            <a:chExt cx="4726" cy="1921"/>
          </a:xfrm>
        </p:grpSpPr>
        <p:sp>
          <p:nvSpPr>
            <p:cNvPr id="31760" name="Line 8"/>
            <p:cNvSpPr>
              <a:spLocks noChangeShapeType="1"/>
            </p:cNvSpPr>
            <p:nvPr/>
          </p:nvSpPr>
          <p:spPr bwMode="auto">
            <a:xfrm flipV="1">
              <a:off x="1202" y="1390"/>
              <a:ext cx="747" cy="226"/>
            </a:xfrm>
            <a:prstGeom prst="line">
              <a:avLst/>
            </a:prstGeom>
            <a:noFill/>
            <a:ln w="38100">
              <a:solidFill>
                <a:srgbClr val="0070C0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1761" name="Line 9"/>
            <p:cNvSpPr>
              <a:spLocks noChangeShapeType="1"/>
            </p:cNvSpPr>
            <p:nvPr/>
          </p:nvSpPr>
          <p:spPr bwMode="auto">
            <a:xfrm>
              <a:off x="2971" y="1253"/>
              <a:ext cx="1057" cy="109"/>
            </a:xfrm>
            <a:prstGeom prst="line">
              <a:avLst/>
            </a:prstGeom>
            <a:noFill/>
            <a:ln w="38100">
              <a:solidFill>
                <a:srgbClr val="0070C0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1762" name="Line 10"/>
            <p:cNvSpPr>
              <a:spLocks noChangeShapeType="1"/>
            </p:cNvSpPr>
            <p:nvPr/>
          </p:nvSpPr>
          <p:spPr bwMode="auto">
            <a:xfrm>
              <a:off x="4176" y="1584"/>
              <a:ext cx="229" cy="757"/>
            </a:xfrm>
            <a:prstGeom prst="line">
              <a:avLst/>
            </a:prstGeom>
            <a:noFill/>
            <a:ln w="38100">
              <a:solidFill>
                <a:srgbClr val="0070C0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1763" name="Line 11"/>
            <p:cNvSpPr>
              <a:spLocks noChangeShapeType="1"/>
            </p:cNvSpPr>
            <p:nvPr/>
          </p:nvSpPr>
          <p:spPr bwMode="auto">
            <a:xfrm flipH="1">
              <a:off x="2381" y="2659"/>
              <a:ext cx="1542" cy="136"/>
            </a:xfrm>
            <a:prstGeom prst="line">
              <a:avLst/>
            </a:prstGeom>
            <a:noFill/>
            <a:ln w="38100">
              <a:solidFill>
                <a:srgbClr val="0070C0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1764" name="Line 12"/>
            <p:cNvSpPr>
              <a:spLocks noChangeShapeType="1"/>
            </p:cNvSpPr>
            <p:nvPr/>
          </p:nvSpPr>
          <p:spPr bwMode="auto">
            <a:xfrm flipV="1">
              <a:off x="2218" y="1389"/>
              <a:ext cx="2023" cy="1061"/>
            </a:xfrm>
            <a:prstGeom prst="line">
              <a:avLst/>
            </a:prstGeom>
            <a:noFill/>
            <a:ln w="38100">
              <a:solidFill>
                <a:srgbClr val="0070C0"/>
              </a:solidFill>
              <a:round/>
              <a:headEnd type="stealth" w="lg" len="lg"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1765" name="Line 13"/>
            <p:cNvSpPr>
              <a:spLocks noChangeShapeType="1"/>
            </p:cNvSpPr>
            <p:nvPr/>
          </p:nvSpPr>
          <p:spPr bwMode="auto">
            <a:xfrm flipV="1">
              <a:off x="1386" y="1389"/>
              <a:ext cx="2809" cy="395"/>
            </a:xfrm>
            <a:prstGeom prst="line">
              <a:avLst/>
            </a:prstGeom>
            <a:noFill/>
            <a:ln w="38100">
              <a:solidFill>
                <a:srgbClr val="0070C0"/>
              </a:solidFill>
              <a:round/>
              <a:headEnd type="stealth" w="lg" len="lg"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6" name="Oval 14"/>
            <p:cNvSpPr>
              <a:spLocks noChangeArrowheads="1"/>
            </p:cNvSpPr>
            <p:nvPr/>
          </p:nvSpPr>
          <p:spPr bwMode="auto">
            <a:xfrm>
              <a:off x="349" y="1536"/>
              <a:ext cx="1043" cy="499"/>
            </a:xfrm>
            <a:prstGeom prst="ellipse">
              <a:avLst/>
            </a:prstGeom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37" name="Oval 15"/>
            <p:cNvSpPr>
              <a:spLocks noChangeArrowheads="1"/>
            </p:cNvSpPr>
            <p:nvPr/>
          </p:nvSpPr>
          <p:spPr bwMode="auto">
            <a:xfrm>
              <a:off x="1383" y="2448"/>
              <a:ext cx="1043" cy="499"/>
            </a:xfrm>
            <a:prstGeom prst="ellipse">
              <a:avLst/>
            </a:prstGeom>
            <a:ln>
              <a:headEnd/>
              <a:tailEnd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38" name="Oval 16"/>
            <p:cNvSpPr>
              <a:spLocks noChangeArrowheads="1"/>
            </p:cNvSpPr>
            <p:nvPr/>
          </p:nvSpPr>
          <p:spPr bwMode="auto">
            <a:xfrm>
              <a:off x="1927" y="1026"/>
              <a:ext cx="1043" cy="499"/>
            </a:xfrm>
            <a:prstGeom prst="ellipse">
              <a:avLst/>
            </a:prstGeom>
            <a:ln>
              <a:headEnd/>
              <a:tailEnd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39" name="Oval 17"/>
            <p:cNvSpPr>
              <a:spLocks noChangeArrowheads="1"/>
            </p:cNvSpPr>
            <p:nvPr/>
          </p:nvSpPr>
          <p:spPr bwMode="auto">
            <a:xfrm>
              <a:off x="3792" y="2333"/>
              <a:ext cx="1043" cy="499"/>
            </a:xfrm>
            <a:prstGeom prst="ellipse">
              <a:avLst/>
            </a:prstGeom>
            <a:ln>
              <a:headEnd/>
              <a:tailEnd/>
            </a:ln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0" name="Oval 18"/>
            <p:cNvSpPr>
              <a:spLocks noChangeArrowheads="1"/>
            </p:cNvSpPr>
            <p:nvPr/>
          </p:nvSpPr>
          <p:spPr bwMode="auto">
            <a:xfrm>
              <a:off x="4032" y="1181"/>
              <a:ext cx="1043" cy="499"/>
            </a:xfrm>
            <a:prstGeom prst="ellipse">
              <a:avLst/>
            </a:prstGeom>
            <a:ln>
              <a:headEnd/>
              <a:tailEnd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1" name="Text Box 19"/>
            <p:cNvSpPr txBox="1">
              <a:spLocks noChangeArrowheads="1"/>
            </p:cNvSpPr>
            <p:nvPr/>
          </p:nvSpPr>
          <p:spPr bwMode="auto">
            <a:xfrm>
              <a:off x="433" y="1616"/>
              <a:ext cx="815" cy="3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fontAlgn="auto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ru-RU" sz="2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rPr>
                <a:t>Маша</a:t>
              </a:r>
            </a:p>
          </p:txBody>
        </p:sp>
        <p:sp>
          <p:nvSpPr>
            <p:cNvPr id="42" name="Text Box 20"/>
            <p:cNvSpPr txBox="1">
              <a:spLocks noChangeArrowheads="1"/>
            </p:cNvSpPr>
            <p:nvPr/>
          </p:nvSpPr>
          <p:spPr bwMode="auto">
            <a:xfrm>
              <a:off x="2157" y="1117"/>
              <a:ext cx="771" cy="3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fontAlgn="auto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ru-RU" sz="26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rPr>
                <a:t>Юра</a:t>
              </a:r>
            </a:p>
          </p:txBody>
        </p:sp>
        <p:sp>
          <p:nvSpPr>
            <p:cNvPr id="43" name="Text Box 21"/>
            <p:cNvSpPr txBox="1">
              <a:spLocks noChangeArrowheads="1"/>
            </p:cNvSpPr>
            <p:nvPr/>
          </p:nvSpPr>
          <p:spPr bwMode="auto">
            <a:xfrm>
              <a:off x="4272" y="1249"/>
              <a:ext cx="589" cy="3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fontAlgn="auto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ru-RU" sz="26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rPr>
                <a:t>Аня</a:t>
              </a:r>
            </a:p>
          </p:txBody>
        </p:sp>
        <p:sp>
          <p:nvSpPr>
            <p:cNvPr id="44" name="Text Box 22"/>
            <p:cNvSpPr txBox="1">
              <a:spLocks noChangeArrowheads="1"/>
            </p:cNvSpPr>
            <p:nvPr/>
          </p:nvSpPr>
          <p:spPr bwMode="auto">
            <a:xfrm>
              <a:off x="3984" y="2400"/>
              <a:ext cx="681" cy="3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fontAlgn="auto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ru-RU" sz="26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rPr>
                <a:t>Витя</a:t>
              </a:r>
            </a:p>
          </p:txBody>
        </p:sp>
        <p:sp>
          <p:nvSpPr>
            <p:cNvPr id="45" name="Text Box 23"/>
            <p:cNvSpPr txBox="1">
              <a:spLocks noChangeArrowheads="1"/>
            </p:cNvSpPr>
            <p:nvPr/>
          </p:nvSpPr>
          <p:spPr bwMode="auto">
            <a:xfrm>
              <a:off x="1584" y="2544"/>
              <a:ext cx="816" cy="3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fontAlgn="auto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ru-RU" sz="26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rPr>
                <a:t>Коля</a:t>
              </a:r>
            </a:p>
          </p:txBody>
        </p:sp>
      </p:grpSp>
      <p:pic>
        <p:nvPicPr>
          <p:cNvPr id="46" name="Picture 2" descr="http://www.radostmoya.ru/uploads/blogs/pisma_electronic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2F2F2"/>
              </a:clrFrom>
              <a:clrTo>
                <a:srgbClr val="F2F2F2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4298379">
            <a:off x="7162800" y="3787776"/>
            <a:ext cx="1049337" cy="79851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7" name="Picture 2" descr="http://www.radostmoya.ru/uploads/blogs/pisma_electronic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2F2F2"/>
              </a:clrFrom>
              <a:clrTo>
                <a:srgbClr val="F2F2F2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0499860">
            <a:off x="2241550" y="2716213"/>
            <a:ext cx="1049338" cy="79851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8" name="Picture 2" descr="http://www.radostmoya.ru/uploads/blogs/pisma_electronic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2F2F2"/>
              </a:clrFrom>
              <a:clrTo>
                <a:srgbClr val="F2F2F2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0088981">
            <a:off x="4049713" y="3730625"/>
            <a:ext cx="1047750" cy="79851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9" name="Picture 2" descr="http://www.radostmoya.ru/uploads/blogs/pisma_electronic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2F2F2"/>
              </a:clrFrom>
              <a:clrTo>
                <a:srgbClr val="F2F2F2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416687">
            <a:off x="5764213" y="2427288"/>
            <a:ext cx="1049337" cy="79851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0" name="Picture 2" descr="http://www.radostmoya.ru/uploads/blogs/pisma_electronic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2F2F2"/>
              </a:clrFrom>
              <a:clrTo>
                <a:srgbClr val="F2F2F2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1293689">
            <a:off x="5099050" y="4430713"/>
            <a:ext cx="1049338" cy="79851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1" name="Picture 2" descr="http://www.radostmoya.ru/uploads/blogs/pisma_electronic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2F2F2"/>
              </a:clrFrom>
              <a:clrTo>
                <a:srgbClr val="F2F2F2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600813">
            <a:off x="2759075" y="3795713"/>
            <a:ext cx="1049338" cy="79692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28624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6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86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86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8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4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97" grpId="0"/>
      <p:bldP spid="2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19475" y="0"/>
            <a:ext cx="9064200" cy="1556792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200" b="1" i="1" dirty="0" smtClean="0">
                <a:solidFill>
                  <a:srgbClr val="FF0000"/>
                </a:solidFill>
                <a:effectLst/>
                <a:latin typeface="Arial" charset="0"/>
              </a:rPr>
              <a:t>Взвешенный граф </a:t>
            </a:r>
            <a:r>
              <a:rPr lang="ru-RU" sz="3200" b="0" dirty="0" smtClean="0">
                <a:solidFill>
                  <a:schemeClr val="tx2">
                    <a:lumMod val="75000"/>
                  </a:schemeClr>
                </a:solidFill>
                <a:effectLst/>
                <a:latin typeface="Arial" charset="0"/>
              </a:rPr>
              <a:t>- граф</a:t>
            </a:r>
            <a:r>
              <a:rPr lang="ru-RU" sz="3200" b="0" dirty="0">
                <a:solidFill>
                  <a:schemeClr val="tx2">
                    <a:lumMod val="75000"/>
                  </a:schemeClr>
                </a:solidFill>
                <a:effectLst/>
                <a:latin typeface="Arial" charset="0"/>
              </a:rPr>
              <a:t>, у которого вершины или рёбра (дуги) несут дополнительную информацию (вес).</a:t>
            </a:r>
          </a:p>
        </p:txBody>
      </p:sp>
      <p:grpSp>
        <p:nvGrpSpPr>
          <p:cNvPr id="32775" name="Группа 25"/>
          <p:cNvGrpSpPr>
            <a:grpSpLocks/>
          </p:cNvGrpSpPr>
          <p:nvPr/>
        </p:nvGrpSpPr>
        <p:grpSpPr bwMode="auto">
          <a:xfrm>
            <a:off x="446088" y="2500313"/>
            <a:ext cx="8637587" cy="3214687"/>
            <a:chOff x="446075" y="2500306"/>
            <a:chExt cx="8637615" cy="3214710"/>
          </a:xfrm>
        </p:grpSpPr>
        <p:sp>
          <p:nvSpPr>
            <p:cNvPr id="19463" name="Text Box 7"/>
            <p:cNvSpPr txBox="1">
              <a:spLocks noChangeArrowheads="1"/>
            </p:cNvSpPr>
            <p:nvPr/>
          </p:nvSpPr>
          <p:spPr bwMode="auto">
            <a:xfrm>
              <a:off x="446075" y="4389445"/>
              <a:ext cx="2339983" cy="3968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fontAlgn="auto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ru-RU" sz="2000" b="1" i="1" dirty="0">
                  <a:solidFill>
                    <a:schemeClr val="tx2">
                      <a:lumMod val="75000"/>
                    </a:schemeClr>
                  </a:solidFill>
                  <a:latin typeface="Arial" charset="0"/>
                </a:rPr>
                <a:t>Москва, 1147</a:t>
              </a:r>
            </a:p>
          </p:txBody>
        </p:sp>
        <p:sp>
          <p:nvSpPr>
            <p:cNvPr id="19464" name="Text Box 8"/>
            <p:cNvSpPr txBox="1">
              <a:spLocks noChangeArrowheads="1"/>
            </p:cNvSpPr>
            <p:nvPr/>
          </p:nvSpPr>
          <p:spPr bwMode="auto">
            <a:xfrm>
              <a:off x="2586032" y="5318138"/>
              <a:ext cx="4495815" cy="3968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fontAlgn="auto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ru-RU" sz="2000" b="1" i="1" dirty="0">
                  <a:solidFill>
                    <a:schemeClr val="tx2">
                      <a:lumMod val="75000"/>
                    </a:schemeClr>
                  </a:solidFill>
                  <a:latin typeface="Arial" charset="0"/>
                </a:rPr>
                <a:t>Переславль Залесский, 1152</a:t>
              </a:r>
            </a:p>
          </p:txBody>
        </p:sp>
        <p:sp>
          <p:nvSpPr>
            <p:cNvPr id="19465" name="Text Box 9"/>
            <p:cNvSpPr txBox="1">
              <a:spLocks noChangeArrowheads="1"/>
            </p:cNvSpPr>
            <p:nvPr/>
          </p:nvSpPr>
          <p:spPr bwMode="auto">
            <a:xfrm>
              <a:off x="6786571" y="4389445"/>
              <a:ext cx="2297119" cy="3968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fontAlgn="auto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ru-RU" sz="2000" b="1" i="1" dirty="0">
                  <a:solidFill>
                    <a:schemeClr val="tx2">
                      <a:lumMod val="75000"/>
                    </a:schemeClr>
                  </a:solidFill>
                  <a:latin typeface="Arial" charset="0"/>
                </a:rPr>
                <a:t>Владимир, 1108</a:t>
              </a:r>
            </a:p>
          </p:txBody>
        </p:sp>
        <p:sp>
          <p:nvSpPr>
            <p:cNvPr id="32779" name="Line 12"/>
            <p:cNvSpPr>
              <a:spLocks noChangeShapeType="1"/>
            </p:cNvSpPr>
            <p:nvPr/>
          </p:nvSpPr>
          <p:spPr bwMode="auto">
            <a:xfrm>
              <a:off x="2347945" y="3636979"/>
              <a:ext cx="1779185" cy="662066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2780" name="Line 20"/>
            <p:cNvSpPr>
              <a:spLocks noChangeShapeType="1"/>
            </p:cNvSpPr>
            <p:nvPr/>
          </p:nvSpPr>
          <p:spPr bwMode="auto">
            <a:xfrm>
              <a:off x="2357470" y="2955941"/>
              <a:ext cx="4876800" cy="0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2781" name="Line 21"/>
            <p:cNvSpPr>
              <a:spLocks noChangeShapeType="1"/>
            </p:cNvSpPr>
            <p:nvPr/>
          </p:nvSpPr>
          <p:spPr bwMode="auto">
            <a:xfrm flipH="1">
              <a:off x="5437315" y="3641741"/>
              <a:ext cx="1806480" cy="684599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9480" name="Text Box 24"/>
            <p:cNvSpPr txBox="1">
              <a:spLocks noChangeArrowheads="1"/>
            </p:cNvSpPr>
            <p:nvPr/>
          </p:nvSpPr>
          <p:spPr bwMode="auto">
            <a:xfrm>
              <a:off x="4186237" y="2571744"/>
              <a:ext cx="1295404" cy="400053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fontAlgn="auto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ru-RU" sz="2000" b="1">
                  <a:solidFill>
                    <a:schemeClr val="tx2">
                      <a:lumMod val="75000"/>
                    </a:schemeClr>
                  </a:solidFill>
                  <a:latin typeface="Arial" charset="0"/>
                </a:rPr>
                <a:t>182</a:t>
              </a:r>
            </a:p>
          </p:txBody>
        </p:sp>
        <p:sp>
          <p:nvSpPr>
            <p:cNvPr id="19481" name="Text Box 25"/>
            <p:cNvSpPr txBox="1">
              <a:spLocks noChangeArrowheads="1"/>
            </p:cNvSpPr>
            <p:nvPr/>
          </p:nvSpPr>
          <p:spPr bwMode="auto">
            <a:xfrm>
              <a:off x="5481641" y="3500438"/>
              <a:ext cx="1295404" cy="400053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r" fontAlgn="auto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ru-RU" sz="2000" b="1">
                  <a:solidFill>
                    <a:schemeClr val="tx2">
                      <a:lumMod val="75000"/>
                    </a:schemeClr>
                  </a:solidFill>
                  <a:latin typeface="Arial" charset="0"/>
                </a:rPr>
                <a:t>158</a:t>
              </a:r>
            </a:p>
          </p:txBody>
        </p:sp>
        <p:sp>
          <p:nvSpPr>
            <p:cNvPr id="19482" name="Text Box 26"/>
            <p:cNvSpPr txBox="1">
              <a:spLocks noChangeArrowheads="1"/>
            </p:cNvSpPr>
            <p:nvPr/>
          </p:nvSpPr>
          <p:spPr bwMode="auto">
            <a:xfrm>
              <a:off x="2738432" y="3471863"/>
              <a:ext cx="1295404" cy="400053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fontAlgn="auto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ru-RU" sz="2000" b="1" dirty="0">
                  <a:solidFill>
                    <a:schemeClr val="tx2">
                      <a:lumMod val="75000"/>
                    </a:schemeClr>
                  </a:solidFill>
                  <a:latin typeface="Arial" charset="0"/>
                </a:rPr>
                <a:t>127</a:t>
              </a:r>
            </a:p>
          </p:txBody>
        </p:sp>
        <p:pic>
          <p:nvPicPr>
            <p:cNvPr id="32785" name="Picture 4" descr="http://abali.ru/wp-content/uploads/2010/12/gerb_moskvy-600x708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5342" y="2500306"/>
              <a:ext cx="1654694" cy="1951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786" name="Picture 8" descr="http://www.graycell.ru/picture/big/vladimir2.jpg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23" r="4808"/>
            <a:stretch>
              <a:fillRect/>
            </a:stretch>
          </p:blipFill>
          <p:spPr bwMode="auto">
            <a:xfrm>
              <a:off x="7081886" y="2500306"/>
              <a:ext cx="1714512" cy="1951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787" name="Picture 12" descr="http://img1.liveinternet.ru/images/attach/b/1/11351/11351828_Coat_of_Arms_of_PereslavlZalessky_Yaroslavl_oblast_1781.png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10052" y="3357562"/>
              <a:ext cx="1571636" cy="2009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205630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9"/>
          <p:cNvSpPr>
            <a:spLocks noChangeArrowheads="1"/>
          </p:cNvSpPr>
          <p:nvPr/>
        </p:nvSpPr>
        <p:spPr bwMode="auto">
          <a:xfrm>
            <a:off x="0" y="0"/>
            <a:ext cx="9144000" cy="170080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3200" b="1" i="1" kern="0" dirty="0">
                <a:solidFill>
                  <a:srgbClr val="1F497D"/>
                </a:solidFill>
              </a:rPr>
              <a:t>Иерархия</a:t>
            </a:r>
            <a:r>
              <a:rPr lang="ru-RU" sz="3200" b="1" dirty="0">
                <a:solidFill>
                  <a:schemeClr val="accent1">
                    <a:lumMod val="75000"/>
                  </a:schemeClr>
                </a:solidFill>
                <a:latin typeface="Comic Sans MS" pitchFamily="66" charset="0"/>
              </a:rPr>
              <a:t> - </a:t>
            </a:r>
            <a:r>
              <a:rPr lang="ru-RU" sz="32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это расположение частей или элементов целого в порядке от высшего к низшему.</a:t>
            </a:r>
          </a:p>
        </p:txBody>
      </p:sp>
      <p:grpSp>
        <p:nvGrpSpPr>
          <p:cNvPr id="25604" name="Group 81"/>
          <p:cNvGrpSpPr>
            <a:grpSpLocks/>
          </p:cNvGrpSpPr>
          <p:nvPr/>
        </p:nvGrpSpPr>
        <p:grpSpPr bwMode="auto">
          <a:xfrm>
            <a:off x="1057275" y="2204864"/>
            <a:ext cx="4800600" cy="3276600"/>
            <a:chOff x="1344" y="1296"/>
            <a:chExt cx="3024" cy="2064"/>
          </a:xfrm>
        </p:grpSpPr>
        <p:sp>
          <p:nvSpPr>
            <p:cNvPr id="7" name="AutoShape 70"/>
            <p:cNvSpPr>
              <a:spLocks noChangeArrowheads="1"/>
            </p:cNvSpPr>
            <p:nvPr/>
          </p:nvSpPr>
          <p:spPr bwMode="auto">
            <a:xfrm>
              <a:off x="2304" y="1296"/>
              <a:ext cx="1152" cy="336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Директор</a:t>
              </a:r>
            </a:p>
          </p:txBody>
        </p:sp>
        <p:sp>
          <p:nvSpPr>
            <p:cNvPr id="8" name="AutoShape 71"/>
            <p:cNvSpPr>
              <a:spLocks noChangeArrowheads="1"/>
            </p:cNvSpPr>
            <p:nvPr/>
          </p:nvSpPr>
          <p:spPr bwMode="auto">
            <a:xfrm>
              <a:off x="1680" y="1872"/>
              <a:ext cx="2400" cy="336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Заместители директора</a:t>
              </a:r>
            </a:p>
          </p:txBody>
        </p:sp>
        <p:sp>
          <p:nvSpPr>
            <p:cNvPr id="9" name="AutoShape 72"/>
            <p:cNvSpPr>
              <a:spLocks noChangeArrowheads="1"/>
            </p:cNvSpPr>
            <p:nvPr/>
          </p:nvSpPr>
          <p:spPr bwMode="auto">
            <a:xfrm>
              <a:off x="1488" y="2448"/>
              <a:ext cx="2736" cy="336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4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Учителя</a:t>
              </a:r>
            </a:p>
          </p:txBody>
        </p:sp>
        <p:sp>
          <p:nvSpPr>
            <p:cNvPr id="10" name="AutoShape 73"/>
            <p:cNvSpPr>
              <a:spLocks noChangeArrowheads="1"/>
            </p:cNvSpPr>
            <p:nvPr/>
          </p:nvSpPr>
          <p:spPr bwMode="auto">
            <a:xfrm>
              <a:off x="1344" y="3024"/>
              <a:ext cx="3024" cy="336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4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Ученики</a:t>
              </a:r>
            </a:p>
          </p:txBody>
        </p:sp>
        <p:sp>
          <p:nvSpPr>
            <p:cNvPr id="11" name="Line 78"/>
            <p:cNvSpPr>
              <a:spLocks noChangeShapeType="1"/>
            </p:cNvSpPr>
            <p:nvPr/>
          </p:nvSpPr>
          <p:spPr bwMode="auto">
            <a:xfrm>
              <a:off x="2880" y="2208"/>
              <a:ext cx="0" cy="240"/>
            </a:xfrm>
            <a:prstGeom prst="line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2" name="Line 79"/>
            <p:cNvSpPr>
              <a:spLocks noChangeShapeType="1"/>
            </p:cNvSpPr>
            <p:nvPr/>
          </p:nvSpPr>
          <p:spPr bwMode="auto">
            <a:xfrm>
              <a:off x="2880" y="1632"/>
              <a:ext cx="0" cy="240"/>
            </a:xfrm>
            <a:prstGeom prst="line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3" name="Line 80"/>
            <p:cNvSpPr>
              <a:spLocks noChangeShapeType="1"/>
            </p:cNvSpPr>
            <p:nvPr/>
          </p:nvSpPr>
          <p:spPr bwMode="auto">
            <a:xfrm>
              <a:off x="2880" y="2784"/>
              <a:ext cx="0" cy="240"/>
            </a:xfrm>
            <a:prstGeom prst="line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</p:grpSp>
      <p:sp>
        <p:nvSpPr>
          <p:cNvPr id="14" name="Rectangle 82"/>
          <p:cNvSpPr>
            <a:spLocks noChangeArrowheads="1"/>
          </p:cNvSpPr>
          <p:nvPr/>
        </p:nvSpPr>
        <p:spPr bwMode="auto">
          <a:xfrm>
            <a:off x="323528" y="5661248"/>
            <a:ext cx="6215063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marL="342900" indent="-342900" algn="ctr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</a:rPr>
              <a:t>Отношения подчиненности в школе</a:t>
            </a:r>
          </a:p>
        </p:txBody>
      </p:sp>
      <p:pic>
        <p:nvPicPr>
          <p:cNvPr id="25606" name="Picture 4" descr="1634256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0806" y="2928764"/>
            <a:ext cx="2857500" cy="208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6437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4"/>
          <p:cNvSpPr>
            <a:spLocks noChangeArrowheads="1"/>
          </p:cNvSpPr>
          <p:nvPr/>
        </p:nvSpPr>
        <p:spPr bwMode="auto">
          <a:xfrm>
            <a:off x="1080601" y="5953126"/>
            <a:ext cx="7681913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marL="342900" indent="-342900" algn="ctr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</a:rPr>
              <a:t>Классификация компьютеров</a:t>
            </a:r>
          </a:p>
        </p:txBody>
      </p:sp>
      <p:sp>
        <p:nvSpPr>
          <p:cNvPr id="5" name="Rectangle 16"/>
          <p:cNvSpPr>
            <a:spLocks noGrp="1" noChangeArrowheads="1"/>
          </p:cNvSpPr>
          <p:nvPr>
            <p:ph type="title"/>
          </p:nvPr>
        </p:nvSpPr>
        <p:spPr>
          <a:xfrm>
            <a:off x="422" y="0"/>
            <a:ext cx="9143578" cy="2636912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177800" eaLnBrk="1" fontAlgn="auto" hangingPunct="1">
              <a:spcAft>
                <a:spcPts val="0"/>
              </a:spcAft>
              <a:defRPr/>
            </a:pPr>
            <a:r>
              <a:rPr lang="ru-RU" sz="3200" b="1" i="1" dirty="0">
                <a:solidFill>
                  <a:srgbClr val="FF0000"/>
                </a:solidFill>
                <a:effectLst/>
                <a:latin typeface="Arial" charset="0"/>
              </a:rPr>
              <a:t>Дерево</a:t>
            </a:r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effectLst/>
                <a:latin typeface="Arial" charset="0"/>
              </a:rPr>
              <a:t> </a:t>
            </a:r>
            <a:r>
              <a:rPr lang="ru-RU" sz="3200" b="0" dirty="0">
                <a:solidFill>
                  <a:schemeClr val="tx2">
                    <a:lumMod val="75000"/>
                  </a:schemeClr>
                </a:solidFill>
                <a:effectLst/>
                <a:latin typeface="Arial" charset="0"/>
              </a:rPr>
              <a:t>– граф иерархической структуры</a:t>
            </a:r>
            <a:r>
              <a:rPr lang="ru-RU" sz="3200" b="0" dirty="0" smtClean="0">
                <a:solidFill>
                  <a:schemeClr val="tx2">
                    <a:lumMod val="75000"/>
                  </a:schemeClr>
                </a:solidFill>
                <a:effectLst/>
                <a:latin typeface="Arial" charset="0"/>
              </a:rPr>
              <a:t>. </a:t>
            </a:r>
            <a:br>
              <a:rPr lang="ru-RU" sz="3200" b="0" dirty="0" smtClean="0">
                <a:solidFill>
                  <a:schemeClr val="tx2">
                    <a:lumMod val="75000"/>
                  </a:schemeClr>
                </a:solidFill>
                <a:effectLst/>
                <a:latin typeface="Arial" charset="0"/>
              </a:rPr>
            </a:br>
            <a:r>
              <a:rPr lang="ru-RU" sz="3200" b="0" dirty="0" smtClean="0">
                <a:solidFill>
                  <a:schemeClr val="tx2">
                    <a:lumMod val="75000"/>
                  </a:schemeClr>
                </a:solidFill>
                <a:effectLst/>
                <a:latin typeface="Arial" charset="0"/>
              </a:rPr>
              <a:t>Между </a:t>
            </a:r>
            <a:r>
              <a:rPr lang="ru-RU" sz="3200" b="0" dirty="0">
                <a:solidFill>
                  <a:schemeClr val="tx2">
                    <a:lumMod val="75000"/>
                  </a:schemeClr>
                </a:solidFill>
                <a:effectLst/>
                <a:latin typeface="Arial" charset="0"/>
              </a:rPr>
              <a:t>любыми двумя его вершинами существует единственный путь. </a:t>
            </a:r>
            <a:r>
              <a:rPr lang="ru-RU" sz="3200" b="0" dirty="0" smtClean="0">
                <a:solidFill>
                  <a:schemeClr val="tx2">
                    <a:lumMod val="75000"/>
                  </a:schemeClr>
                </a:solidFill>
                <a:effectLst/>
                <a:latin typeface="Arial" charset="0"/>
              </a:rPr>
              <a:t>Дерево </a:t>
            </a:r>
            <a:r>
              <a:rPr lang="ru-RU" sz="3200" b="0" dirty="0">
                <a:solidFill>
                  <a:schemeClr val="tx2">
                    <a:lumMod val="75000"/>
                  </a:schemeClr>
                </a:solidFill>
                <a:effectLst/>
                <a:latin typeface="Arial" charset="0"/>
              </a:rPr>
              <a:t>не содержит циклов </a:t>
            </a:r>
            <a:r>
              <a:rPr lang="ru-RU" sz="3200" b="0" dirty="0" smtClean="0">
                <a:solidFill>
                  <a:schemeClr val="tx2">
                    <a:lumMod val="75000"/>
                  </a:schemeClr>
                </a:solidFill>
                <a:effectLst/>
                <a:latin typeface="Arial" charset="0"/>
              </a:rPr>
              <a:t/>
            </a:r>
            <a:br>
              <a:rPr lang="ru-RU" sz="3200" b="0" dirty="0" smtClean="0">
                <a:solidFill>
                  <a:schemeClr val="tx2">
                    <a:lumMod val="75000"/>
                  </a:schemeClr>
                </a:solidFill>
                <a:effectLst/>
                <a:latin typeface="Arial" charset="0"/>
              </a:rPr>
            </a:br>
            <a:r>
              <a:rPr lang="ru-RU" sz="3200" b="0" dirty="0" smtClean="0">
                <a:solidFill>
                  <a:schemeClr val="tx2">
                    <a:lumMod val="75000"/>
                  </a:schemeClr>
                </a:solidFill>
                <a:effectLst/>
                <a:latin typeface="Arial" charset="0"/>
              </a:rPr>
              <a:t>и </a:t>
            </a:r>
            <a:r>
              <a:rPr lang="ru-RU" sz="3200" b="0" dirty="0">
                <a:solidFill>
                  <a:schemeClr val="tx2">
                    <a:lumMod val="75000"/>
                  </a:schemeClr>
                </a:solidFill>
                <a:effectLst/>
                <a:latin typeface="Arial" charset="0"/>
              </a:rPr>
              <a:t>петель.</a:t>
            </a:r>
          </a:p>
        </p:txBody>
      </p:sp>
      <p:grpSp>
        <p:nvGrpSpPr>
          <p:cNvPr id="26628" name="Group 43"/>
          <p:cNvGrpSpPr>
            <a:grpSpLocks/>
          </p:cNvGrpSpPr>
          <p:nvPr/>
        </p:nvGrpSpPr>
        <p:grpSpPr bwMode="auto">
          <a:xfrm>
            <a:off x="997303" y="2962275"/>
            <a:ext cx="7531100" cy="2952750"/>
            <a:chOff x="793" y="1162"/>
            <a:chExt cx="4355" cy="1860"/>
          </a:xfrm>
        </p:grpSpPr>
        <p:sp>
          <p:nvSpPr>
            <p:cNvPr id="26630" name="Line 33"/>
            <p:cNvSpPr>
              <a:spLocks noChangeShapeType="1"/>
            </p:cNvSpPr>
            <p:nvPr/>
          </p:nvSpPr>
          <p:spPr bwMode="auto">
            <a:xfrm flipH="1">
              <a:off x="2069" y="1570"/>
              <a:ext cx="630" cy="226"/>
            </a:xfrm>
            <a:prstGeom prst="line">
              <a:avLst/>
            </a:prstGeom>
            <a:noFill/>
            <a:ln w="38100">
              <a:solidFill>
                <a:srgbClr val="0070C0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6631" name="Line 34"/>
            <p:cNvSpPr>
              <a:spLocks noChangeShapeType="1"/>
            </p:cNvSpPr>
            <p:nvPr/>
          </p:nvSpPr>
          <p:spPr bwMode="auto">
            <a:xfrm flipH="1">
              <a:off x="2945" y="1570"/>
              <a:ext cx="26" cy="207"/>
            </a:xfrm>
            <a:prstGeom prst="line">
              <a:avLst/>
            </a:prstGeom>
            <a:noFill/>
            <a:ln w="38100">
              <a:solidFill>
                <a:srgbClr val="0070C0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6632" name="Line 35"/>
            <p:cNvSpPr>
              <a:spLocks noChangeShapeType="1"/>
            </p:cNvSpPr>
            <p:nvPr/>
          </p:nvSpPr>
          <p:spPr bwMode="auto">
            <a:xfrm>
              <a:off x="3333" y="1570"/>
              <a:ext cx="496" cy="226"/>
            </a:xfrm>
            <a:prstGeom prst="line">
              <a:avLst/>
            </a:prstGeom>
            <a:noFill/>
            <a:ln w="38100">
              <a:solidFill>
                <a:srgbClr val="0070C0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6633" name="Line 40"/>
            <p:cNvSpPr>
              <a:spLocks noChangeShapeType="1"/>
            </p:cNvSpPr>
            <p:nvPr/>
          </p:nvSpPr>
          <p:spPr bwMode="auto">
            <a:xfrm flipH="1">
              <a:off x="2091" y="2182"/>
              <a:ext cx="2189" cy="405"/>
            </a:xfrm>
            <a:prstGeom prst="line">
              <a:avLst/>
            </a:prstGeom>
            <a:noFill/>
            <a:ln w="38100">
              <a:solidFill>
                <a:srgbClr val="0070C0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6634" name="Line 41"/>
            <p:cNvSpPr>
              <a:spLocks noChangeShapeType="1"/>
            </p:cNvSpPr>
            <p:nvPr/>
          </p:nvSpPr>
          <p:spPr bwMode="auto">
            <a:xfrm flipH="1">
              <a:off x="3578" y="2182"/>
              <a:ext cx="950" cy="405"/>
            </a:xfrm>
            <a:prstGeom prst="line">
              <a:avLst/>
            </a:prstGeom>
            <a:noFill/>
            <a:ln w="38100">
              <a:solidFill>
                <a:srgbClr val="0070C0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6635" name="Line 42"/>
            <p:cNvSpPr>
              <a:spLocks noChangeShapeType="1"/>
            </p:cNvSpPr>
            <p:nvPr/>
          </p:nvSpPr>
          <p:spPr bwMode="auto">
            <a:xfrm flipH="1">
              <a:off x="4468" y="2181"/>
              <a:ext cx="181" cy="406"/>
            </a:xfrm>
            <a:prstGeom prst="line">
              <a:avLst/>
            </a:prstGeom>
            <a:noFill/>
            <a:ln w="38100">
              <a:solidFill>
                <a:srgbClr val="0070C0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" name="AutoShape 28"/>
            <p:cNvSpPr>
              <a:spLocks noChangeArrowheads="1"/>
            </p:cNvSpPr>
            <p:nvPr/>
          </p:nvSpPr>
          <p:spPr bwMode="auto">
            <a:xfrm>
              <a:off x="2336" y="1162"/>
              <a:ext cx="1315" cy="408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marL="609600" indent="-609600"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компьютер</a:t>
              </a:r>
            </a:p>
          </p:txBody>
        </p:sp>
        <p:sp>
          <p:nvSpPr>
            <p:cNvPr id="8" name="AutoShape 30"/>
            <p:cNvSpPr>
              <a:spLocks noChangeArrowheads="1"/>
            </p:cNvSpPr>
            <p:nvPr/>
          </p:nvSpPr>
          <p:spPr bwMode="auto">
            <a:xfrm>
              <a:off x="793" y="1800"/>
              <a:ext cx="1315" cy="408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marL="609600" indent="-609600"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суперкомпьютер</a:t>
              </a:r>
            </a:p>
          </p:txBody>
        </p:sp>
        <p:sp>
          <p:nvSpPr>
            <p:cNvPr id="9" name="AutoShape 31"/>
            <p:cNvSpPr>
              <a:spLocks noChangeArrowheads="1"/>
            </p:cNvSpPr>
            <p:nvPr/>
          </p:nvSpPr>
          <p:spPr bwMode="auto">
            <a:xfrm>
              <a:off x="2336" y="1800"/>
              <a:ext cx="1315" cy="408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marL="609600" indent="-609600"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рабочая</a:t>
              </a:r>
              <a:r>
                <a:rPr lang="ru-RU" sz="2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r>
                <a:rPr lang="ru-RU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станция</a:t>
              </a:r>
            </a:p>
          </p:txBody>
        </p:sp>
        <p:sp>
          <p:nvSpPr>
            <p:cNvPr id="10" name="AutoShape 32"/>
            <p:cNvSpPr>
              <a:spLocks noChangeArrowheads="1"/>
            </p:cNvSpPr>
            <p:nvPr/>
          </p:nvSpPr>
          <p:spPr bwMode="auto">
            <a:xfrm>
              <a:off x="3833" y="1800"/>
              <a:ext cx="1315" cy="408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персональный</a:t>
              </a:r>
              <a:br>
                <a:rPr lang="ru-RU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</a:br>
              <a:r>
                <a:rPr lang="ru-RU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компьютер</a:t>
              </a:r>
            </a:p>
          </p:txBody>
        </p:sp>
        <p:sp>
          <p:nvSpPr>
            <p:cNvPr id="14" name="AutoShape 36"/>
            <p:cNvSpPr>
              <a:spLocks noChangeArrowheads="1"/>
            </p:cNvSpPr>
            <p:nvPr/>
          </p:nvSpPr>
          <p:spPr bwMode="auto">
            <a:xfrm>
              <a:off x="930" y="2614"/>
              <a:ext cx="1178" cy="408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marL="609600" indent="-609600"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настольный</a:t>
              </a:r>
            </a:p>
          </p:txBody>
        </p:sp>
        <p:sp>
          <p:nvSpPr>
            <p:cNvPr id="15" name="AutoShape 37"/>
            <p:cNvSpPr>
              <a:spLocks noChangeArrowheads="1"/>
            </p:cNvSpPr>
            <p:nvPr/>
          </p:nvSpPr>
          <p:spPr bwMode="auto">
            <a:xfrm>
              <a:off x="2472" y="2614"/>
              <a:ext cx="1179" cy="408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marL="609600" indent="-609600"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портативный</a:t>
              </a:r>
            </a:p>
          </p:txBody>
        </p:sp>
        <p:sp>
          <p:nvSpPr>
            <p:cNvPr id="16" name="AutoShape 38"/>
            <p:cNvSpPr>
              <a:spLocks noChangeArrowheads="1"/>
            </p:cNvSpPr>
            <p:nvPr/>
          </p:nvSpPr>
          <p:spPr bwMode="auto">
            <a:xfrm>
              <a:off x="4014" y="2614"/>
              <a:ext cx="1134" cy="408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карманный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90461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50" name="Group 82"/>
          <p:cNvGrpSpPr>
            <a:grpSpLocks/>
          </p:cNvGrpSpPr>
          <p:nvPr/>
        </p:nvGrpSpPr>
        <p:grpSpPr bwMode="auto">
          <a:xfrm flipV="1">
            <a:off x="3786188" y="3930650"/>
            <a:ext cx="5111750" cy="2298700"/>
            <a:chOff x="1265" y="2208"/>
            <a:chExt cx="3174" cy="1448"/>
          </a:xfrm>
        </p:grpSpPr>
        <p:sp>
          <p:nvSpPr>
            <p:cNvPr id="37967" name="Line 79"/>
            <p:cNvSpPr>
              <a:spLocks noChangeShapeType="1"/>
            </p:cNvSpPr>
            <p:nvPr/>
          </p:nvSpPr>
          <p:spPr bwMode="auto">
            <a:xfrm>
              <a:off x="2019" y="3254"/>
              <a:ext cx="861" cy="358"/>
            </a:xfrm>
            <a:prstGeom prst="line">
              <a:avLst/>
            </a:prstGeom>
            <a:noFill/>
            <a:ln w="38100">
              <a:solidFill>
                <a:schemeClr val="tx2">
                  <a:lumMod val="75000"/>
                </a:schemeClr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grpSp>
          <p:nvGrpSpPr>
            <p:cNvPr id="27663" name="Group 75"/>
            <p:cNvGrpSpPr>
              <a:grpSpLocks/>
            </p:cNvGrpSpPr>
            <p:nvPr/>
          </p:nvGrpSpPr>
          <p:grpSpPr bwMode="auto">
            <a:xfrm>
              <a:off x="3297" y="3040"/>
              <a:ext cx="799" cy="271"/>
              <a:chOff x="1292" y="3022"/>
              <a:chExt cx="799" cy="271"/>
            </a:xfrm>
          </p:grpSpPr>
          <p:sp>
            <p:nvSpPr>
              <p:cNvPr id="37964" name="Line 76"/>
              <p:cNvSpPr>
                <a:spLocks noChangeShapeType="1"/>
              </p:cNvSpPr>
              <p:nvPr/>
            </p:nvSpPr>
            <p:spPr bwMode="auto">
              <a:xfrm flipH="1">
                <a:off x="1683" y="3022"/>
                <a:ext cx="408" cy="227"/>
              </a:xfrm>
              <a:prstGeom prst="line">
                <a:avLst/>
              </a:prstGeom>
              <a:noFill/>
              <a:ln w="38100">
                <a:solidFill>
                  <a:schemeClr val="tx2">
                    <a:lumMod val="75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37965" name="Line 77"/>
              <p:cNvSpPr>
                <a:spLocks noChangeShapeType="1"/>
              </p:cNvSpPr>
              <p:nvPr/>
            </p:nvSpPr>
            <p:spPr bwMode="auto">
              <a:xfrm>
                <a:off x="1292" y="3022"/>
                <a:ext cx="409" cy="227"/>
              </a:xfrm>
              <a:prstGeom prst="line">
                <a:avLst/>
              </a:prstGeom>
              <a:noFill/>
              <a:ln w="38100">
                <a:solidFill>
                  <a:schemeClr val="tx2">
                    <a:lumMod val="75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27735" name="Oval 78"/>
              <p:cNvSpPr>
                <a:spLocks noChangeArrowheads="1"/>
              </p:cNvSpPr>
              <p:nvPr/>
            </p:nvSpPr>
            <p:spPr bwMode="auto">
              <a:xfrm>
                <a:off x="1637" y="3203"/>
                <a:ext cx="90" cy="90"/>
              </a:xfrm>
              <a:prstGeom prst="ellipse">
                <a:avLst/>
              </a:prstGeom>
              <a:solidFill>
                <a:srgbClr val="00B0F0"/>
              </a:solidFill>
              <a:ln w="38100" algn="ctr">
                <a:solidFill>
                  <a:srgbClr val="00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27664" name="Group 12"/>
            <p:cNvGrpSpPr>
              <a:grpSpLocks/>
            </p:cNvGrpSpPr>
            <p:nvPr/>
          </p:nvGrpSpPr>
          <p:grpSpPr bwMode="auto">
            <a:xfrm>
              <a:off x="2535" y="2208"/>
              <a:ext cx="271" cy="498"/>
              <a:chOff x="975" y="1979"/>
              <a:chExt cx="271" cy="498"/>
            </a:xfrm>
          </p:grpSpPr>
          <p:sp>
            <p:nvSpPr>
              <p:cNvPr id="37894" name="Line 6"/>
              <p:cNvSpPr>
                <a:spLocks noChangeShapeType="1"/>
              </p:cNvSpPr>
              <p:nvPr/>
            </p:nvSpPr>
            <p:spPr bwMode="auto">
              <a:xfrm>
                <a:off x="1020" y="2024"/>
                <a:ext cx="91" cy="408"/>
              </a:xfrm>
              <a:prstGeom prst="line">
                <a:avLst/>
              </a:prstGeom>
              <a:noFill/>
              <a:ln w="38100">
                <a:solidFill>
                  <a:schemeClr val="tx2">
                    <a:lumMod val="75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37895" name="Line 7"/>
              <p:cNvSpPr>
                <a:spLocks noChangeShapeType="1"/>
              </p:cNvSpPr>
              <p:nvPr/>
            </p:nvSpPr>
            <p:spPr bwMode="auto">
              <a:xfrm flipH="1">
                <a:off x="1111" y="2024"/>
                <a:ext cx="91" cy="408"/>
              </a:xfrm>
              <a:prstGeom prst="line">
                <a:avLst/>
              </a:prstGeom>
              <a:noFill/>
              <a:ln w="38100">
                <a:solidFill>
                  <a:schemeClr val="tx2">
                    <a:lumMod val="75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27730" name="Oval 9"/>
              <p:cNvSpPr>
                <a:spLocks noChangeArrowheads="1"/>
              </p:cNvSpPr>
              <p:nvPr/>
            </p:nvSpPr>
            <p:spPr bwMode="auto">
              <a:xfrm>
                <a:off x="975" y="1979"/>
                <a:ext cx="90" cy="90"/>
              </a:xfrm>
              <a:prstGeom prst="ellipse">
                <a:avLst/>
              </a:prstGeom>
              <a:solidFill>
                <a:srgbClr val="00B0F0"/>
              </a:solidFill>
              <a:ln w="38100" algn="ctr">
                <a:solidFill>
                  <a:srgbClr val="00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7731" name="Oval 10"/>
              <p:cNvSpPr>
                <a:spLocks noChangeArrowheads="1"/>
              </p:cNvSpPr>
              <p:nvPr/>
            </p:nvSpPr>
            <p:spPr bwMode="auto">
              <a:xfrm>
                <a:off x="1156" y="1979"/>
                <a:ext cx="90" cy="90"/>
              </a:xfrm>
              <a:prstGeom prst="ellipse">
                <a:avLst/>
              </a:prstGeom>
              <a:solidFill>
                <a:srgbClr val="00B0F0"/>
              </a:solidFill>
              <a:ln w="38100" algn="ctr">
                <a:solidFill>
                  <a:srgbClr val="00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7732" name="Oval 11"/>
              <p:cNvSpPr>
                <a:spLocks noChangeArrowheads="1"/>
              </p:cNvSpPr>
              <p:nvPr/>
            </p:nvSpPr>
            <p:spPr bwMode="auto">
              <a:xfrm>
                <a:off x="1066" y="2387"/>
                <a:ext cx="90" cy="90"/>
              </a:xfrm>
              <a:prstGeom prst="ellipse">
                <a:avLst/>
              </a:prstGeom>
              <a:solidFill>
                <a:srgbClr val="00B0F0"/>
              </a:solidFill>
              <a:ln w="38100" algn="ctr">
                <a:solidFill>
                  <a:srgbClr val="00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27665" name="Group 13"/>
            <p:cNvGrpSpPr>
              <a:grpSpLocks/>
            </p:cNvGrpSpPr>
            <p:nvPr/>
          </p:nvGrpSpPr>
          <p:grpSpPr bwMode="auto">
            <a:xfrm>
              <a:off x="1673" y="2208"/>
              <a:ext cx="271" cy="498"/>
              <a:chOff x="975" y="1979"/>
              <a:chExt cx="271" cy="498"/>
            </a:xfrm>
          </p:grpSpPr>
          <p:sp>
            <p:nvSpPr>
              <p:cNvPr id="37902" name="Line 14"/>
              <p:cNvSpPr>
                <a:spLocks noChangeShapeType="1"/>
              </p:cNvSpPr>
              <p:nvPr/>
            </p:nvSpPr>
            <p:spPr bwMode="auto">
              <a:xfrm>
                <a:off x="1020" y="2024"/>
                <a:ext cx="91" cy="408"/>
              </a:xfrm>
              <a:prstGeom prst="line">
                <a:avLst/>
              </a:prstGeom>
              <a:noFill/>
              <a:ln w="38100">
                <a:solidFill>
                  <a:schemeClr val="tx2">
                    <a:lumMod val="75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37903" name="Line 15"/>
              <p:cNvSpPr>
                <a:spLocks noChangeShapeType="1"/>
              </p:cNvSpPr>
              <p:nvPr/>
            </p:nvSpPr>
            <p:spPr bwMode="auto">
              <a:xfrm flipH="1">
                <a:off x="1111" y="2024"/>
                <a:ext cx="91" cy="408"/>
              </a:xfrm>
              <a:prstGeom prst="line">
                <a:avLst/>
              </a:prstGeom>
              <a:noFill/>
              <a:ln w="38100">
                <a:solidFill>
                  <a:schemeClr val="tx2">
                    <a:lumMod val="75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27725" name="Oval 16"/>
              <p:cNvSpPr>
                <a:spLocks noChangeArrowheads="1"/>
              </p:cNvSpPr>
              <p:nvPr/>
            </p:nvSpPr>
            <p:spPr bwMode="auto">
              <a:xfrm>
                <a:off x="975" y="1979"/>
                <a:ext cx="90" cy="90"/>
              </a:xfrm>
              <a:prstGeom prst="ellipse">
                <a:avLst/>
              </a:prstGeom>
              <a:solidFill>
                <a:srgbClr val="00B0F0"/>
              </a:solidFill>
              <a:ln w="38100" algn="ctr">
                <a:solidFill>
                  <a:srgbClr val="00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7726" name="Oval 17"/>
              <p:cNvSpPr>
                <a:spLocks noChangeArrowheads="1"/>
              </p:cNvSpPr>
              <p:nvPr/>
            </p:nvSpPr>
            <p:spPr bwMode="auto">
              <a:xfrm>
                <a:off x="1156" y="1979"/>
                <a:ext cx="90" cy="90"/>
              </a:xfrm>
              <a:prstGeom prst="ellipse">
                <a:avLst/>
              </a:prstGeom>
              <a:solidFill>
                <a:srgbClr val="00B0F0"/>
              </a:solidFill>
              <a:ln w="38100" algn="ctr">
                <a:solidFill>
                  <a:srgbClr val="00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7727" name="Oval 18"/>
              <p:cNvSpPr>
                <a:spLocks noChangeArrowheads="1"/>
              </p:cNvSpPr>
              <p:nvPr/>
            </p:nvSpPr>
            <p:spPr bwMode="auto">
              <a:xfrm>
                <a:off x="1066" y="2387"/>
                <a:ext cx="90" cy="90"/>
              </a:xfrm>
              <a:prstGeom prst="ellipse">
                <a:avLst/>
              </a:prstGeom>
              <a:solidFill>
                <a:srgbClr val="00B0F0"/>
              </a:solidFill>
              <a:ln w="38100" algn="ctr">
                <a:solidFill>
                  <a:srgbClr val="00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27666" name="Group 19"/>
            <p:cNvGrpSpPr>
              <a:grpSpLocks/>
            </p:cNvGrpSpPr>
            <p:nvPr/>
          </p:nvGrpSpPr>
          <p:grpSpPr bwMode="auto">
            <a:xfrm>
              <a:off x="1265" y="2208"/>
              <a:ext cx="271" cy="498"/>
              <a:chOff x="975" y="1979"/>
              <a:chExt cx="271" cy="498"/>
            </a:xfrm>
          </p:grpSpPr>
          <p:sp>
            <p:nvSpPr>
              <p:cNvPr id="37908" name="Line 20"/>
              <p:cNvSpPr>
                <a:spLocks noChangeShapeType="1"/>
              </p:cNvSpPr>
              <p:nvPr/>
            </p:nvSpPr>
            <p:spPr bwMode="auto">
              <a:xfrm>
                <a:off x="1020" y="2024"/>
                <a:ext cx="91" cy="408"/>
              </a:xfrm>
              <a:prstGeom prst="line">
                <a:avLst/>
              </a:prstGeom>
              <a:noFill/>
              <a:ln w="38100">
                <a:solidFill>
                  <a:schemeClr val="tx2">
                    <a:lumMod val="75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37909" name="Line 21"/>
              <p:cNvSpPr>
                <a:spLocks noChangeShapeType="1"/>
              </p:cNvSpPr>
              <p:nvPr/>
            </p:nvSpPr>
            <p:spPr bwMode="auto">
              <a:xfrm flipH="1">
                <a:off x="1111" y="2024"/>
                <a:ext cx="91" cy="408"/>
              </a:xfrm>
              <a:prstGeom prst="line">
                <a:avLst/>
              </a:prstGeom>
              <a:noFill/>
              <a:ln w="38100">
                <a:solidFill>
                  <a:schemeClr val="tx2">
                    <a:lumMod val="75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27720" name="Oval 22"/>
              <p:cNvSpPr>
                <a:spLocks noChangeArrowheads="1"/>
              </p:cNvSpPr>
              <p:nvPr/>
            </p:nvSpPr>
            <p:spPr bwMode="auto">
              <a:xfrm>
                <a:off x="975" y="1979"/>
                <a:ext cx="90" cy="90"/>
              </a:xfrm>
              <a:prstGeom prst="ellipse">
                <a:avLst/>
              </a:prstGeom>
              <a:solidFill>
                <a:srgbClr val="00B0F0"/>
              </a:solidFill>
              <a:ln w="38100" algn="ctr">
                <a:solidFill>
                  <a:srgbClr val="00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7721" name="Oval 23"/>
              <p:cNvSpPr>
                <a:spLocks noChangeArrowheads="1"/>
              </p:cNvSpPr>
              <p:nvPr/>
            </p:nvSpPr>
            <p:spPr bwMode="auto">
              <a:xfrm>
                <a:off x="1156" y="1979"/>
                <a:ext cx="90" cy="90"/>
              </a:xfrm>
              <a:prstGeom prst="ellipse">
                <a:avLst/>
              </a:prstGeom>
              <a:solidFill>
                <a:srgbClr val="00B0F0"/>
              </a:solidFill>
              <a:ln w="38100" algn="ctr">
                <a:solidFill>
                  <a:srgbClr val="00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7722" name="Oval 24"/>
              <p:cNvSpPr>
                <a:spLocks noChangeArrowheads="1"/>
              </p:cNvSpPr>
              <p:nvPr/>
            </p:nvSpPr>
            <p:spPr bwMode="auto">
              <a:xfrm>
                <a:off x="1066" y="2387"/>
                <a:ext cx="90" cy="90"/>
              </a:xfrm>
              <a:prstGeom prst="ellipse">
                <a:avLst/>
              </a:prstGeom>
              <a:solidFill>
                <a:srgbClr val="00B0F0"/>
              </a:solidFill>
              <a:ln w="38100" algn="ctr">
                <a:solidFill>
                  <a:srgbClr val="00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27667" name="Group 25"/>
            <p:cNvGrpSpPr>
              <a:grpSpLocks/>
            </p:cNvGrpSpPr>
            <p:nvPr/>
          </p:nvGrpSpPr>
          <p:grpSpPr bwMode="auto">
            <a:xfrm>
              <a:off x="2126" y="2208"/>
              <a:ext cx="271" cy="498"/>
              <a:chOff x="975" y="1979"/>
              <a:chExt cx="271" cy="498"/>
            </a:xfrm>
          </p:grpSpPr>
          <p:sp>
            <p:nvSpPr>
              <p:cNvPr id="37914" name="Line 26"/>
              <p:cNvSpPr>
                <a:spLocks noChangeShapeType="1"/>
              </p:cNvSpPr>
              <p:nvPr/>
            </p:nvSpPr>
            <p:spPr bwMode="auto">
              <a:xfrm>
                <a:off x="1020" y="2024"/>
                <a:ext cx="91" cy="408"/>
              </a:xfrm>
              <a:prstGeom prst="line">
                <a:avLst/>
              </a:prstGeom>
              <a:noFill/>
              <a:ln w="38100">
                <a:solidFill>
                  <a:schemeClr val="tx2">
                    <a:lumMod val="75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37915" name="Line 27"/>
              <p:cNvSpPr>
                <a:spLocks noChangeShapeType="1"/>
              </p:cNvSpPr>
              <p:nvPr/>
            </p:nvSpPr>
            <p:spPr bwMode="auto">
              <a:xfrm flipH="1">
                <a:off x="1111" y="2024"/>
                <a:ext cx="91" cy="408"/>
              </a:xfrm>
              <a:prstGeom prst="line">
                <a:avLst/>
              </a:prstGeom>
              <a:noFill/>
              <a:ln w="38100">
                <a:solidFill>
                  <a:schemeClr val="tx2">
                    <a:lumMod val="75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27715" name="Oval 28"/>
              <p:cNvSpPr>
                <a:spLocks noChangeArrowheads="1"/>
              </p:cNvSpPr>
              <p:nvPr/>
            </p:nvSpPr>
            <p:spPr bwMode="auto">
              <a:xfrm>
                <a:off x="975" y="1979"/>
                <a:ext cx="90" cy="90"/>
              </a:xfrm>
              <a:prstGeom prst="ellipse">
                <a:avLst/>
              </a:prstGeom>
              <a:solidFill>
                <a:srgbClr val="00B0F0"/>
              </a:solidFill>
              <a:ln w="38100" algn="ctr">
                <a:solidFill>
                  <a:srgbClr val="00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7716" name="Oval 29"/>
              <p:cNvSpPr>
                <a:spLocks noChangeArrowheads="1"/>
              </p:cNvSpPr>
              <p:nvPr/>
            </p:nvSpPr>
            <p:spPr bwMode="auto">
              <a:xfrm>
                <a:off x="1156" y="1979"/>
                <a:ext cx="90" cy="90"/>
              </a:xfrm>
              <a:prstGeom prst="ellipse">
                <a:avLst/>
              </a:prstGeom>
              <a:solidFill>
                <a:srgbClr val="00B0F0"/>
              </a:solidFill>
              <a:ln w="38100" algn="ctr">
                <a:solidFill>
                  <a:srgbClr val="00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7717" name="Oval 30"/>
              <p:cNvSpPr>
                <a:spLocks noChangeArrowheads="1"/>
              </p:cNvSpPr>
              <p:nvPr/>
            </p:nvSpPr>
            <p:spPr bwMode="auto">
              <a:xfrm>
                <a:off x="1066" y="2387"/>
                <a:ext cx="90" cy="90"/>
              </a:xfrm>
              <a:prstGeom prst="ellipse">
                <a:avLst/>
              </a:prstGeom>
              <a:solidFill>
                <a:srgbClr val="00B0F0"/>
              </a:solidFill>
              <a:ln w="38100" algn="ctr">
                <a:solidFill>
                  <a:srgbClr val="00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37920" name="Line 32"/>
            <p:cNvSpPr>
              <a:spLocks noChangeShapeType="1"/>
            </p:cNvSpPr>
            <p:nvPr/>
          </p:nvSpPr>
          <p:spPr bwMode="auto">
            <a:xfrm>
              <a:off x="4213" y="2253"/>
              <a:ext cx="91" cy="408"/>
            </a:xfrm>
            <a:prstGeom prst="line">
              <a:avLst/>
            </a:prstGeom>
            <a:noFill/>
            <a:ln w="38100">
              <a:solidFill>
                <a:schemeClr val="tx2">
                  <a:lumMod val="75000"/>
                </a:schemeClr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37921" name="Line 33"/>
            <p:cNvSpPr>
              <a:spLocks noChangeShapeType="1"/>
            </p:cNvSpPr>
            <p:nvPr/>
          </p:nvSpPr>
          <p:spPr bwMode="auto">
            <a:xfrm flipH="1">
              <a:off x="4304" y="2253"/>
              <a:ext cx="91" cy="408"/>
            </a:xfrm>
            <a:prstGeom prst="line">
              <a:avLst/>
            </a:prstGeom>
            <a:noFill/>
            <a:ln w="38100">
              <a:solidFill>
                <a:schemeClr val="tx2">
                  <a:lumMod val="75000"/>
                </a:schemeClr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7670" name="Oval 34"/>
            <p:cNvSpPr>
              <a:spLocks noChangeArrowheads="1"/>
            </p:cNvSpPr>
            <p:nvPr/>
          </p:nvSpPr>
          <p:spPr bwMode="auto">
            <a:xfrm>
              <a:off x="4168" y="2208"/>
              <a:ext cx="90" cy="90"/>
            </a:xfrm>
            <a:prstGeom prst="ellipse">
              <a:avLst/>
            </a:prstGeom>
            <a:solidFill>
              <a:srgbClr val="00B0F0"/>
            </a:solidFill>
            <a:ln w="38100" algn="ctr">
              <a:solidFill>
                <a:srgbClr val="00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7671" name="Oval 35"/>
            <p:cNvSpPr>
              <a:spLocks noChangeArrowheads="1"/>
            </p:cNvSpPr>
            <p:nvPr/>
          </p:nvSpPr>
          <p:spPr bwMode="auto">
            <a:xfrm>
              <a:off x="4349" y="2208"/>
              <a:ext cx="90" cy="90"/>
            </a:xfrm>
            <a:prstGeom prst="ellipse">
              <a:avLst/>
            </a:prstGeom>
            <a:solidFill>
              <a:srgbClr val="00B0F0"/>
            </a:solidFill>
            <a:ln w="38100" algn="ctr">
              <a:solidFill>
                <a:srgbClr val="00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7672" name="Oval 36"/>
            <p:cNvSpPr>
              <a:spLocks noChangeArrowheads="1"/>
            </p:cNvSpPr>
            <p:nvPr/>
          </p:nvSpPr>
          <p:spPr bwMode="auto">
            <a:xfrm>
              <a:off x="4259" y="2616"/>
              <a:ext cx="90" cy="90"/>
            </a:xfrm>
            <a:prstGeom prst="ellipse">
              <a:avLst/>
            </a:prstGeom>
            <a:solidFill>
              <a:srgbClr val="00B0F0"/>
            </a:solidFill>
            <a:ln w="38100" algn="ctr">
              <a:solidFill>
                <a:srgbClr val="00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27673" name="Group 37"/>
            <p:cNvGrpSpPr>
              <a:grpSpLocks/>
            </p:cNvGrpSpPr>
            <p:nvPr/>
          </p:nvGrpSpPr>
          <p:grpSpPr bwMode="auto">
            <a:xfrm>
              <a:off x="3351" y="2208"/>
              <a:ext cx="271" cy="498"/>
              <a:chOff x="975" y="1979"/>
              <a:chExt cx="271" cy="498"/>
            </a:xfrm>
          </p:grpSpPr>
          <p:sp>
            <p:nvSpPr>
              <p:cNvPr id="37926" name="Line 38"/>
              <p:cNvSpPr>
                <a:spLocks noChangeShapeType="1"/>
              </p:cNvSpPr>
              <p:nvPr/>
            </p:nvSpPr>
            <p:spPr bwMode="auto">
              <a:xfrm>
                <a:off x="1020" y="2024"/>
                <a:ext cx="91" cy="408"/>
              </a:xfrm>
              <a:prstGeom prst="line">
                <a:avLst/>
              </a:prstGeom>
              <a:noFill/>
              <a:ln w="38100">
                <a:solidFill>
                  <a:schemeClr val="tx2">
                    <a:lumMod val="75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37927" name="Line 39"/>
              <p:cNvSpPr>
                <a:spLocks noChangeShapeType="1"/>
              </p:cNvSpPr>
              <p:nvPr/>
            </p:nvSpPr>
            <p:spPr bwMode="auto">
              <a:xfrm flipH="1">
                <a:off x="1111" y="2024"/>
                <a:ext cx="91" cy="408"/>
              </a:xfrm>
              <a:prstGeom prst="line">
                <a:avLst/>
              </a:prstGeom>
              <a:noFill/>
              <a:ln w="38100">
                <a:solidFill>
                  <a:schemeClr val="tx2">
                    <a:lumMod val="75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27710" name="Oval 40"/>
              <p:cNvSpPr>
                <a:spLocks noChangeArrowheads="1"/>
              </p:cNvSpPr>
              <p:nvPr/>
            </p:nvSpPr>
            <p:spPr bwMode="auto">
              <a:xfrm>
                <a:off x="975" y="1979"/>
                <a:ext cx="90" cy="90"/>
              </a:xfrm>
              <a:prstGeom prst="ellipse">
                <a:avLst/>
              </a:prstGeom>
              <a:solidFill>
                <a:srgbClr val="00B0F0"/>
              </a:solidFill>
              <a:ln w="38100" algn="ctr">
                <a:solidFill>
                  <a:srgbClr val="00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7711" name="Oval 41"/>
              <p:cNvSpPr>
                <a:spLocks noChangeArrowheads="1"/>
              </p:cNvSpPr>
              <p:nvPr/>
            </p:nvSpPr>
            <p:spPr bwMode="auto">
              <a:xfrm>
                <a:off x="1156" y="1979"/>
                <a:ext cx="90" cy="90"/>
              </a:xfrm>
              <a:prstGeom prst="ellipse">
                <a:avLst/>
              </a:prstGeom>
              <a:solidFill>
                <a:srgbClr val="00B0F0"/>
              </a:solidFill>
              <a:ln w="38100" algn="ctr">
                <a:solidFill>
                  <a:srgbClr val="00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7712" name="Oval 42"/>
              <p:cNvSpPr>
                <a:spLocks noChangeArrowheads="1"/>
              </p:cNvSpPr>
              <p:nvPr/>
            </p:nvSpPr>
            <p:spPr bwMode="auto">
              <a:xfrm>
                <a:off x="1066" y="2387"/>
                <a:ext cx="90" cy="90"/>
              </a:xfrm>
              <a:prstGeom prst="ellipse">
                <a:avLst/>
              </a:prstGeom>
              <a:solidFill>
                <a:srgbClr val="00B0F0"/>
              </a:solidFill>
              <a:ln w="38100" algn="ctr">
                <a:solidFill>
                  <a:srgbClr val="00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27674" name="Group 43"/>
            <p:cNvGrpSpPr>
              <a:grpSpLocks/>
            </p:cNvGrpSpPr>
            <p:nvPr/>
          </p:nvGrpSpPr>
          <p:grpSpPr bwMode="auto">
            <a:xfrm>
              <a:off x="2944" y="2208"/>
              <a:ext cx="271" cy="498"/>
              <a:chOff x="975" y="1979"/>
              <a:chExt cx="271" cy="498"/>
            </a:xfrm>
          </p:grpSpPr>
          <p:sp>
            <p:nvSpPr>
              <p:cNvPr id="37932" name="Line 44"/>
              <p:cNvSpPr>
                <a:spLocks noChangeShapeType="1"/>
              </p:cNvSpPr>
              <p:nvPr/>
            </p:nvSpPr>
            <p:spPr bwMode="auto">
              <a:xfrm>
                <a:off x="1020" y="2024"/>
                <a:ext cx="91" cy="408"/>
              </a:xfrm>
              <a:prstGeom prst="line">
                <a:avLst/>
              </a:prstGeom>
              <a:noFill/>
              <a:ln w="38100">
                <a:solidFill>
                  <a:schemeClr val="tx2">
                    <a:lumMod val="75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37933" name="Line 45"/>
              <p:cNvSpPr>
                <a:spLocks noChangeShapeType="1"/>
              </p:cNvSpPr>
              <p:nvPr/>
            </p:nvSpPr>
            <p:spPr bwMode="auto">
              <a:xfrm flipH="1">
                <a:off x="1111" y="2024"/>
                <a:ext cx="91" cy="408"/>
              </a:xfrm>
              <a:prstGeom prst="line">
                <a:avLst/>
              </a:prstGeom>
              <a:noFill/>
              <a:ln w="38100">
                <a:solidFill>
                  <a:schemeClr val="tx2">
                    <a:lumMod val="75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27705" name="Oval 46"/>
              <p:cNvSpPr>
                <a:spLocks noChangeArrowheads="1"/>
              </p:cNvSpPr>
              <p:nvPr/>
            </p:nvSpPr>
            <p:spPr bwMode="auto">
              <a:xfrm>
                <a:off x="975" y="1979"/>
                <a:ext cx="90" cy="90"/>
              </a:xfrm>
              <a:prstGeom prst="ellipse">
                <a:avLst/>
              </a:prstGeom>
              <a:solidFill>
                <a:srgbClr val="00B0F0"/>
              </a:solidFill>
              <a:ln w="38100" algn="ctr">
                <a:solidFill>
                  <a:srgbClr val="00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7706" name="Oval 47"/>
              <p:cNvSpPr>
                <a:spLocks noChangeArrowheads="1"/>
              </p:cNvSpPr>
              <p:nvPr/>
            </p:nvSpPr>
            <p:spPr bwMode="auto">
              <a:xfrm>
                <a:off x="1156" y="1979"/>
                <a:ext cx="90" cy="90"/>
              </a:xfrm>
              <a:prstGeom prst="ellipse">
                <a:avLst/>
              </a:prstGeom>
              <a:solidFill>
                <a:srgbClr val="00B0F0"/>
              </a:solidFill>
              <a:ln w="38100" algn="ctr">
                <a:solidFill>
                  <a:srgbClr val="00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7707" name="Oval 48"/>
              <p:cNvSpPr>
                <a:spLocks noChangeArrowheads="1"/>
              </p:cNvSpPr>
              <p:nvPr/>
            </p:nvSpPr>
            <p:spPr bwMode="auto">
              <a:xfrm>
                <a:off x="1066" y="2387"/>
                <a:ext cx="90" cy="90"/>
              </a:xfrm>
              <a:prstGeom prst="ellipse">
                <a:avLst/>
              </a:prstGeom>
              <a:solidFill>
                <a:srgbClr val="00B0F0"/>
              </a:solidFill>
              <a:ln w="38100" algn="ctr">
                <a:solidFill>
                  <a:srgbClr val="00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27675" name="Group 49"/>
            <p:cNvGrpSpPr>
              <a:grpSpLocks/>
            </p:cNvGrpSpPr>
            <p:nvPr/>
          </p:nvGrpSpPr>
          <p:grpSpPr bwMode="auto">
            <a:xfrm>
              <a:off x="3759" y="2208"/>
              <a:ext cx="271" cy="498"/>
              <a:chOff x="975" y="1979"/>
              <a:chExt cx="271" cy="498"/>
            </a:xfrm>
          </p:grpSpPr>
          <p:sp>
            <p:nvSpPr>
              <p:cNvPr id="37938" name="Line 50"/>
              <p:cNvSpPr>
                <a:spLocks noChangeShapeType="1"/>
              </p:cNvSpPr>
              <p:nvPr/>
            </p:nvSpPr>
            <p:spPr bwMode="auto">
              <a:xfrm>
                <a:off x="1020" y="2024"/>
                <a:ext cx="91" cy="408"/>
              </a:xfrm>
              <a:prstGeom prst="line">
                <a:avLst/>
              </a:prstGeom>
              <a:noFill/>
              <a:ln w="38100">
                <a:solidFill>
                  <a:schemeClr val="tx2">
                    <a:lumMod val="75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37939" name="Line 51"/>
              <p:cNvSpPr>
                <a:spLocks noChangeShapeType="1"/>
              </p:cNvSpPr>
              <p:nvPr/>
            </p:nvSpPr>
            <p:spPr bwMode="auto">
              <a:xfrm flipH="1">
                <a:off x="1111" y="2024"/>
                <a:ext cx="91" cy="408"/>
              </a:xfrm>
              <a:prstGeom prst="line">
                <a:avLst/>
              </a:prstGeom>
              <a:noFill/>
              <a:ln w="38100">
                <a:solidFill>
                  <a:schemeClr val="tx2">
                    <a:lumMod val="75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27700" name="Oval 52"/>
              <p:cNvSpPr>
                <a:spLocks noChangeArrowheads="1"/>
              </p:cNvSpPr>
              <p:nvPr/>
            </p:nvSpPr>
            <p:spPr bwMode="auto">
              <a:xfrm>
                <a:off x="975" y="1979"/>
                <a:ext cx="90" cy="90"/>
              </a:xfrm>
              <a:prstGeom prst="ellipse">
                <a:avLst/>
              </a:prstGeom>
              <a:solidFill>
                <a:srgbClr val="00B0F0"/>
              </a:solidFill>
              <a:ln w="38100" algn="ctr">
                <a:solidFill>
                  <a:srgbClr val="00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7701" name="Oval 53"/>
              <p:cNvSpPr>
                <a:spLocks noChangeArrowheads="1"/>
              </p:cNvSpPr>
              <p:nvPr/>
            </p:nvSpPr>
            <p:spPr bwMode="auto">
              <a:xfrm>
                <a:off x="1156" y="1979"/>
                <a:ext cx="90" cy="90"/>
              </a:xfrm>
              <a:prstGeom prst="ellipse">
                <a:avLst/>
              </a:prstGeom>
              <a:solidFill>
                <a:srgbClr val="00B0F0"/>
              </a:solidFill>
              <a:ln w="38100" algn="ctr">
                <a:solidFill>
                  <a:srgbClr val="00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7702" name="Oval 54"/>
              <p:cNvSpPr>
                <a:spLocks noChangeArrowheads="1"/>
              </p:cNvSpPr>
              <p:nvPr/>
            </p:nvSpPr>
            <p:spPr bwMode="auto">
              <a:xfrm>
                <a:off x="1066" y="2387"/>
                <a:ext cx="90" cy="90"/>
              </a:xfrm>
              <a:prstGeom prst="ellipse">
                <a:avLst/>
              </a:prstGeom>
              <a:solidFill>
                <a:srgbClr val="00B0F0"/>
              </a:solidFill>
              <a:ln w="38100" algn="ctr">
                <a:solidFill>
                  <a:srgbClr val="00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27676" name="Group 58"/>
            <p:cNvGrpSpPr>
              <a:grpSpLocks/>
            </p:cNvGrpSpPr>
            <p:nvPr/>
          </p:nvGrpSpPr>
          <p:grpSpPr bwMode="auto">
            <a:xfrm>
              <a:off x="1419" y="2704"/>
              <a:ext cx="345" cy="326"/>
              <a:chOff x="1084" y="2704"/>
              <a:chExt cx="345" cy="326"/>
            </a:xfrm>
          </p:grpSpPr>
          <p:sp>
            <p:nvSpPr>
              <p:cNvPr id="37943" name="Line 55"/>
              <p:cNvSpPr>
                <a:spLocks noChangeShapeType="1"/>
              </p:cNvSpPr>
              <p:nvPr/>
            </p:nvSpPr>
            <p:spPr bwMode="auto">
              <a:xfrm>
                <a:off x="1084" y="2704"/>
                <a:ext cx="208" cy="318"/>
              </a:xfrm>
              <a:prstGeom prst="line">
                <a:avLst/>
              </a:prstGeom>
              <a:noFill/>
              <a:ln w="38100">
                <a:solidFill>
                  <a:schemeClr val="tx2">
                    <a:lumMod val="75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37944" name="Line 56"/>
              <p:cNvSpPr>
                <a:spLocks noChangeShapeType="1"/>
              </p:cNvSpPr>
              <p:nvPr/>
            </p:nvSpPr>
            <p:spPr bwMode="auto">
              <a:xfrm flipH="1">
                <a:off x="1245" y="2704"/>
                <a:ext cx="182" cy="318"/>
              </a:xfrm>
              <a:prstGeom prst="line">
                <a:avLst/>
              </a:prstGeom>
              <a:noFill/>
              <a:ln w="38100">
                <a:solidFill>
                  <a:schemeClr val="tx2">
                    <a:lumMod val="75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27697" name="Oval 57"/>
              <p:cNvSpPr>
                <a:spLocks noChangeArrowheads="1"/>
              </p:cNvSpPr>
              <p:nvPr/>
            </p:nvSpPr>
            <p:spPr bwMode="auto">
              <a:xfrm>
                <a:off x="1220" y="2940"/>
                <a:ext cx="90" cy="90"/>
              </a:xfrm>
              <a:prstGeom prst="ellipse">
                <a:avLst/>
              </a:prstGeom>
              <a:solidFill>
                <a:srgbClr val="00B0F0"/>
              </a:solidFill>
              <a:ln w="38100" algn="ctr">
                <a:solidFill>
                  <a:srgbClr val="00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27677" name="Group 59"/>
            <p:cNvGrpSpPr>
              <a:grpSpLocks/>
            </p:cNvGrpSpPr>
            <p:nvPr/>
          </p:nvGrpSpPr>
          <p:grpSpPr bwMode="auto">
            <a:xfrm>
              <a:off x="2285" y="2710"/>
              <a:ext cx="358" cy="339"/>
              <a:chOff x="1089" y="2691"/>
              <a:chExt cx="358" cy="339"/>
            </a:xfrm>
          </p:grpSpPr>
          <p:sp>
            <p:nvSpPr>
              <p:cNvPr id="37948" name="Line 60"/>
              <p:cNvSpPr>
                <a:spLocks noChangeShapeType="1"/>
              </p:cNvSpPr>
              <p:nvPr/>
            </p:nvSpPr>
            <p:spPr bwMode="auto">
              <a:xfrm>
                <a:off x="1089" y="2695"/>
                <a:ext cx="203" cy="327"/>
              </a:xfrm>
              <a:prstGeom prst="line">
                <a:avLst/>
              </a:prstGeom>
              <a:noFill/>
              <a:ln w="38100">
                <a:solidFill>
                  <a:schemeClr val="tx2">
                    <a:lumMod val="75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37949" name="Line 61"/>
              <p:cNvSpPr>
                <a:spLocks noChangeShapeType="1"/>
              </p:cNvSpPr>
              <p:nvPr/>
            </p:nvSpPr>
            <p:spPr bwMode="auto">
              <a:xfrm flipH="1">
                <a:off x="1247" y="2691"/>
                <a:ext cx="200" cy="331"/>
              </a:xfrm>
              <a:prstGeom prst="line">
                <a:avLst/>
              </a:prstGeom>
              <a:noFill/>
              <a:ln w="38100">
                <a:solidFill>
                  <a:schemeClr val="tx2">
                    <a:lumMod val="75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27694" name="Oval 62"/>
              <p:cNvSpPr>
                <a:spLocks noChangeArrowheads="1"/>
              </p:cNvSpPr>
              <p:nvPr/>
            </p:nvSpPr>
            <p:spPr bwMode="auto">
              <a:xfrm>
                <a:off x="1220" y="2940"/>
                <a:ext cx="90" cy="90"/>
              </a:xfrm>
              <a:prstGeom prst="ellipse">
                <a:avLst/>
              </a:prstGeom>
              <a:solidFill>
                <a:srgbClr val="00B0F0"/>
              </a:solidFill>
              <a:ln w="38100" algn="ctr">
                <a:solidFill>
                  <a:srgbClr val="00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27678" name="Group 63"/>
            <p:cNvGrpSpPr>
              <a:grpSpLocks/>
            </p:cNvGrpSpPr>
            <p:nvPr/>
          </p:nvGrpSpPr>
          <p:grpSpPr bwMode="auto">
            <a:xfrm>
              <a:off x="3115" y="2713"/>
              <a:ext cx="345" cy="326"/>
              <a:chOff x="1084" y="2704"/>
              <a:chExt cx="345" cy="326"/>
            </a:xfrm>
          </p:grpSpPr>
          <p:sp>
            <p:nvSpPr>
              <p:cNvPr id="37952" name="Line 64"/>
              <p:cNvSpPr>
                <a:spLocks noChangeShapeType="1"/>
              </p:cNvSpPr>
              <p:nvPr/>
            </p:nvSpPr>
            <p:spPr bwMode="auto">
              <a:xfrm>
                <a:off x="1084" y="2704"/>
                <a:ext cx="208" cy="318"/>
              </a:xfrm>
              <a:prstGeom prst="line">
                <a:avLst/>
              </a:prstGeom>
              <a:noFill/>
              <a:ln w="38100">
                <a:solidFill>
                  <a:schemeClr val="tx2">
                    <a:lumMod val="75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37953" name="Line 65"/>
              <p:cNvSpPr>
                <a:spLocks noChangeShapeType="1"/>
              </p:cNvSpPr>
              <p:nvPr/>
            </p:nvSpPr>
            <p:spPr bwMode="auto">
              <a:xfrm flipH="1">
                <a:off x="1247" y="2704"/>
                <a:ext cx="182" cy="318"/>
              </a:xfrm>
              <a:prstGeom prst="line">
                <a:avLst/>
              </a:prstGeom>
              <a:noFill/>
              <a:ln w="38100">
                <a:solidFill>
                  <a:schemeClr val="tx2">
                    <a:lumMod val="75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27691" name="Oval 66"/>
              <p:cNvSpPr>
                <a:spLocks noChangeArrowheads="1"/>
              </p:cNvSpPr>
              <p:nvPr/>
            </p:nvSpPr>
            <p:spPr bwMode="auto">
              <a:xfrm>
                <a:off x="1220" y="2940"/>
                <a:ext cx="90" cy="90"/>
              </a:xfrm>
              <a:prstGeom prst="ellipse">
                <a:avLst/>
              </a:prstGeom>
              <a:solidFill>
                <a:srgbClr val="00B0F0"/>
              </a:solidFill>
              <a:ln w="38100" algn="ctr">
                <a:solidFill>
                  <a:srgbClr val="00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27679" name="Group 67"/>
            <p:cNvGrpSpPr>
              <a:grpSpLocks/>
            </p:cNvGrpSpPr>
            <p:nvPr/>
          </p:nvGrpSpPr>
          <p:grpSpPr bwMode="auto">
            <a:xfrm>
              <a:off x="3923" y="2713"/>
              <a:ext cx="345" cy="326"/>
              <a:chOff x="1084" y="2704"/>
              <a:chExt cx="345" cy="326"/>
            </a:xfrm>
          </p:grpSpPr>
          <p:sp>
            <p:nvSpPr>
              <p:cNvPr id="37956" name="Line 68"/>
              <p:cNvSpPr>
                <a:spLocks noChangeShapeType="1"/>
              </p:cNvSpPr>
              <p:nvPr/>
            </p:nvSpPr>
            <p:spPr bwMode="auto">
              <a:xfrm>
                <a:off x="1084" y="2704"/>
                <a:ext cx="208" cy="318"/>
              </a:xfrm>
              <a:prstGeom prst="line">
                <a:avLst/>
              </a:prstGeom>
              <a:noFill/>
              <a:ln w="38100">
                <a:solidFill>
                  <a:schemeClr val="tx2">
                    <a:lumMod val="75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37957" name="Line 69"/>
              <p:cNvSpPr>
                <a:spLocks noChangeShapeType="1"/>
              </p:cNvSpPr>
              <p:nvPr/>
            </p:nvSpPr>
            <p:spPr bwMode="auto">
              <a:xfrm flipH="1">
                <a:off x="1247" y="2704"/>
                <a:ext cx="182" cy="318"/>
              </a:xfrm>
              <a:prstGeom prst="line">
                <a:avLst/>
              </a:prstGeom>
              <a:noFill/>
              <a:ln w="38100">
                <a:solidFill>
                  <a:schemeClr val="tx2">
                    <a:lumMod val="75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27688" name="Oval 70"/>
              <p:cNvSpPr>
                <a:spLocks noChangeArrowheads="1"/>
              </p:cNvSpPr>
              <p:nvPr/>
            </p:nvSpPr>
            <p:spPr bwMode="auto">
              <a:xfrm>
                <a:off x="1220" y="2940"/>
                <a:ext cx="90" cy="90"/>
              </a:xfrm>
              <a:prstGeom prst="ellipse">
                <a:avLst/>
              </a:prstGeom>
              <a:solidFill>
                <a:srgbClr val="00B0F0"/>
              </a:solidFill>
              <a:ln w="38100" algn="ctr">
                <a:solidFill>
                  <a:srgbClr val="00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27680" name="Group 74"/>
            <p:cNvGrpSpPr>
              <a:grpSpLocks/>
            </p:cNvGrpSpPr>
            <p:nvPr/>
          </p:nvGrpSpPr>
          <p:grpSpPr bwMode="auto">
            <a:xfrm>
              <a:off x="1627" y="3022"/>
              <a:ext cx="799" cy="271"/>
              <a:chOff x="1292" y="3022"/>
              <a:chExt cx="799" cy="271"/>
            </a:xfrm>
          </p:grpSpPr>
          <p:sp>
            <p:nvSpPr>
              <p:cNvPr id="37960" name="Line 72"/>
              <p:cNvSpPr>
                <a:spLocks noChangeShapeType="1"/>
              </p:cNvSpPr>
              <p:nvPr/>
            </p:nvSpPr>
            <p:spPr bwMode="auto">
              <a:xfrm flipH="1">
                <a:off x="1683" y="3022"/>
                <a:ext cx="408" cy="227"/>
              </a:xfrm>
              <a:prstGeom prst="line">
                <a:avLst/>
              </a:prstGeom>
              <a:noFill/>
              <a:ln w="38100">
                <a:solidFill>
                  <a:schemeClr val="tx2">
                    <a:lumMod val="75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37959" name="Line 71"/>
              <p:cNvSpPr>
                <a:spLocks noChangeShapeType="1"/>
              </p:cNvSpPr>
              <p:nvPr/>
            </p:nvSpPr>
            <p:spPr bwMode="auto">
              <a:xfrm>
                <a:off x="1292" y="3022"/>
                <a:ext cx="409" cy="227"/>
              </a:xfrm>
              <a:prstGeom prst="line">
                <a:avLst/>
              </a:prstGeom>
              <a:noFill/>
              <a:ln w="38100">
                <a:solidFill>
                  <a:schemeClr val="tx2">
                    <a:lumMod val="75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27685" name="Oval 73"/>
              <p:cNvSpPr>
                <a:spLocks noChangeArrowheads="1"/>
              </p:cNvSpPr>
              <p:nvPr/>
            </p:nvSpPr>
            <p:spPr bwMode="auto">
              <a:xfrm>
                <a:off x="1637" y="3203"/>
                <a:ext cx="90" cy="90"/>
              </a:xfrm>
              <a:prstGeom prst="ellipse">
                <a:avLst/>
              </a:prstGeom>
              <a:solidFill>
                <a:srgbClr val="00B0F0"/>
              </a:solidFill>
              <a:ln w="38100" algn="ctr">
                <a:solidFill>
                  <a:srgbClr val="00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37968" name="Line 80"/>
            <p:cNvSpPr>
              <a:spLocks noChangeShapeType="1"/>
            </p:cNvSpPr>
            <p:nvPr/>
          </p:nvSpPr>
          <p:spPr bwMode="auto">
            <a:xfrm flipV="1">
              <a:off x="2871" y="3294"/>
              <a:ext cx="771" cy="318"/>
            </a:xfrm>
            <a:prstGeom prst="line">
              <a:avLst/>
            </a:prstGeom>
            <a:noFill/>
            <a:ln w="38100">
              <a:solidFill>
                <a:schemeClr val="tx2">
                  <a:lumMod val="75000"/>
                </a:schemeClr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7682" name="Oval 81"/>
            <p:cNvSpPr>
              <a:spLocks noChangeArrowheads="1"/>
            </p:cNvSpPr>
            <p:nvPr/>
          </p:nvSpPr>
          <p:spPr bwMode="auto">
            <a:xfrm>
              <a:off x="2835" y="3566"/>
              <a:ext cx="90" cy="90"/>
            </a:xfrm>
            <a:prstGeom prst="ellipse">
              <a:avLst/>
            </a:prstGeom>
            <a:solidFill>
              <a:srgbClr val="00B0F0"/>
            </a:solidFill>
            <a:ln w="38100" algn="ctr">
              <a:solidFill>
                <a:srgbClr val="00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37973" name="Text Box 85"/>
          <p:cNvSpPr txBox="1">
            <a:spLocks noChangeArrowheads="1"/>
          </p:cNvSpPr>
          <p:nvPr/>
        </p:nvSpPr>
        <p:spPr bwMode="auto">
          <a:xfrm>
            <a:off x="4986338" y="3740150"/>
            <a:ext cx="1371600" cy="400050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609600" indent="-609600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ru-RU" sz="2000" b="1" i="1" dirty="0">
                <a:solidFill>
                  <a:schemeClr val="accent5">
                    <a:lumMod val="50000"/>
                  </a:schemeClr>
                </a:solidFill>
              </a:rPr>
              <a:t>Чемпион</a:t>
            </a:r>
          </a:p>
        </p:txBody>
      </p:sp>
      <p:sp>
        <p:nvSpPr>
          <p:cNvPr id="37974" name="Text Box 86"/>
          <p:cNvSpPr txBox="1">
            <a:spLocks noChangeArrowheads="1"/>
          </p:cNvSpPr>
          <p:nvPr/>
        </p:nvSpPr>
        <p:spPr bwMode="auto">
          <a:xfrm>
            <a:off x="3071813" y="4211638"/>
            <a:ext cx="1928812" cy="400050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609600" indent="-609600" algn="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ru-RU" sz="2000" b="1" i="1" dirty="0">
                <a:solidFill>
                  <a:schemeClr val="accent5">
                    <a:lumMod val="50000"/>
                  </a:schemeClr>
                </a:solidFill>
              </a:rPr>
              <a:t>Финалисты</a:t>
            </a:r>
            <a:endParaRPr lang="en-US" sz="2000" b="1" i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7975" name="Text Box 87"/>
          <p:cNvSpPr txBox="1">
            <a:spLocks noChangeArrowheads="1"/>
          </p:cNvSpPr>
          <p:nvPr/>
        </p:nvSpPr>
        <p:spPr bwMode="auto">
          <a:xfrm>
            <a:off x="1331913" y="4711700"/>
            <a:ext cx="3668712" cy="400050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609600" indent="-609600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ru-RU" sz="2000" b="1" i="1" dirty="0">
                <a:solidFill>
                  <a:schemeClr val="accent5">
                    <a:lumMod val="50000"/>
                  </a:schemeClr>
                </a:solidFill>
              </a:rPr>
              <a:t>Участники </a:t>
            </a:r>
            <a:r>
              <a:rPr lang="en-US" sz="2000" b="1" i="1" dirty="0">
                <a:solidFill>
                  <a:schemeClr val="accent5">
                    <a:lumMod val="50000"/>
                  </a:schemeClr>
                </a:solidFill>
              </a:rPr>
              <a:t>½</a:t>
            </a:r>
            <a:r>
              <a:rPr lang="ru-RU" sz="2000" b="1" i="1" dirty="0">
                <a:solidFill>
                  <a:schemeClr val="accent5">
                    <a:lumMod val="50000"/>
                  </a:schemeClr>
                </a:solidFill>
              </a:rPr>
              <a:t> финала</a:t>
            </a:r>
            <a:endParaRPr lang="en-US" sz="2000" b="1" i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7976" name="Text Box 88"/>
          <p:cNvSpPr txBox="1">
            <a:spLocks noChangeArrowheads="1"/>
          </p:cNvSpPr>
          <p:nvPr/>
        </p:nvSpPr>
        <p:spPr bwMode="auto">
          <a:xfrm>
            <a:off x="1000125" y="5294313"/>
            <a:ext cx="3000375" cy="400050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609600" indent="-609600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ru-RU" sz="2000" b="1" i="1" dirty="0">
                <a:solidFill>
                  <a:schemeClr val="accent5">
                    <a:lumMod val="50000"/>
                  </a:schemeClr>
                </a:solidFill>
              </a:rPr>
              <a:t>Участники </a:t>
            </a:r>
            <a:r>
              <a:rPr lang="en-US" sz="2000" b="1" i="1" dirty="0">
                <a:solidFill>
                  <a:schemeClr val="accent5">
                    <a:lumMod val="50000"/>
                  </a:schemeClr>
                </a:solidFill>
              </a:rPr>
              <a:t>¼</a:t>
            </a:r>
            <a:r>
              <a:rPr lang="ru-RU" sz="2000" b="1" i="1" dirty="0">
                <a:solidFill>
                  <a:schemeClr val="accent5">
                    <a:lumMod val="50000"/>
                  </a:schemeClr>
                </a:solidFill>
              </a:rPr>
              <a:t> финала</a:t>
            </a:r>
            <a:endParaRPr lang="en-US" sz="2000" b="1" i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7977" name="Text Box 89"/>
          <p:cNvSpPr txBox="1">
            <a:spLocks noChangeArrowheads="1"/>
          </p:cNvSpPr>
          <p:nvPr/>
        </p:nvSpPr>
        <p:spPr bwMode="auto">
          <a:xfrm>
            <a:off x="422275" y="5942013"/>
            <a:ext cx="3636963" cy="400050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609600" indent="-609600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ru-RU" sz="2000" b="1" i="1" dirty="0">
                <a:solidFill>
                  <a:schemeClr val="accent5">
                    <a:lumMod val="50000"/>
                  </a:schemeClr>
                </a:solidFill>
              </a:rPr>
              <a:t>Первоначальные игроки</a:t>
            </a:r>
            <a:endParaRPr lang="en-US" sz="2000" b="1" i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7979" name="Text Box 91"/>
          <p:cNvSpPr txBox="1">
            <a:spLocks noChangeArrowheads="1"/>
          </p:cNvSpPr>
          <p:nvPr/>
        </p:nvSpPr>
        <p:spPr bwMode="auto">
          <a:xfrm>
            <a:off x="23790" y="764704"/>
            <a:ext cx="7076821" cy="286232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609600" indent="-609600" fontAlgn="auto"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3200" b="1" i="1" dirty="0"/>
              <a:t>Корень</a:t>
            </a:r>
            <a:r>
              <a:rPr lang="ru-RU" sz="3200" dirty="0"/>
              <a:t> – главная вершина дерева. </a:t>
            </a:r>
          </a:p>
          <a:p>
            <a:pPr marL="609600" indent="-609600" fontAlgn="auto"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3200" b="1" i="1" dirty="0"/>
              <a:t>Предок</a:t>
            </a:r>
            <a:r>
              <a:rPr lang="ru-RU" sz="3200" dirty="0"/>
              <a:t> – объект верхнего уровня.</a:t>
            </a:r>
          </a:p>
          <a:p>
            <a:pPr marL="609600" indent="-609600" fontAlgn="auto"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3200" b="1" i="1" dirty="0"/>
              <a:t>Потомок</a:t>
            </a:r>
            <a:r>
              <a:rPr lang="ru-RU" sz="3200" dirty="0"/>
              <a:t> – объект нижнего уровня.</a:t>
            </a:r>
          </a:p>
          <a:p>
            <a:pPr marL="609600" indent="-609600" fontAlgn="auto"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3200" b="1" i="1" dirty="0"/>
              <a:t>Листья</a:t>
            </a:r>
            <a:r>
              <a:rPr lang="ru-RU" sz="3200" dirty="0"/>
              <a:t> – вершины, не имеющие </a:t>
            </a:r>
            <a:r>
              <a:rPr lang="ru-RU" sz="3200" dirty="0" smtClean="0"/>
              <a:t>                </a:t>
            </a:r>
          </a:p>
          <a:p>
            <a:pPr marL="609600" indent="-609600" fontAlgn="auto"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3200" dirty="0"/>
              <a:t> </a:t>
            </a:r>
            <a:r>
              <a:rPr lang="ru-RU" sz="3200" dirty="0" smtClean="0"/>
              <a:t>                   потомков</a:t>
            </a:r>
            <a:r>
              <a:rPr lang="ru-RU" sz="3200" dirty="0"/>
              <a:t>.</a:t>
            </a:r>
          </a:p>
        </p:txBody>
      </p:sp>
      <p:sp>
        <p:nvSpPr>
          <p:cNvPr id="27658" name="Rectangle 92"/>
          <p:cNvSpPr>
            <a:spLocks noChangeArrowheads="1"/>
          </p:cNvSpPr>
          <p:nvPr/>
        </p:nvSpPr>
        <p:spPr bwMode="auto">
          <a:xfrm>
            <a:off x="2181225" y="6286500"/>
            <a:ext cx="6819900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marL="342900" indent="-342900" algn="r">
              <a:lnSpc>
                <a:spcPct val="80000"/>
              </a:lnSpc>
            </a:pPr>
            <a:r>
              <a:rPr lang="ru-RU" sz="2000" b="1" i="1">
                <a:solidFill>
                  <a:srgbClr val="0033CC"/>
                </a:solidFill>
              </a:rPr>
              <a:t>Олимпийская система спортивных соревнований</a:t>
            </a:r>
          </a:p>
        </p:txBody>
      </p:sp>
      <p:sp>
        <p:nvSpPr>
          <p:cNvPr id="88" name="Rectangle 2"/>
          <p:cNvSpPr txBox="1">
            <a:spLocks noChangeArrowheads="1"/>
          </p:cNvSpPr>
          <p:nvPr/>
        </p:nvSpPr>
        <p:spPr>
          <a:xfrm>
            <a:off x="642938" y="1"/>
            <a:ext cx="8215312" cy="90872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4400" dirty="0" smtClean="0">
                <a:solidFill>
                  <a:srgbClr val="002060"/>
                </a:solidFill>
                <a:latin typeface="Arial" pitchFamily="34" charset="0"/>
                <a:ea typeface="+mj-ea"/>
                <a:cs typeface="Arial" pitchFamily="34" charset="0"/>
              </a:rPr>
              <a:t>Структура дерева</a:t>
            </a:r>
            <a:endParaRPr lang="ru-RU" sz="4400" dirty="0">
              <a:solidFill>
                <a:schemeClr val="accent1">
                  <a:lumMod val="75000"/>
                </a:schemeClr>
              </a:solidFill>
              <a:latin typeface="Comic Sans MS" pitchFamily="66" charset="0"/>
              <a:ea typeface="+mj-ea"/>
              <a:cs typeface="Arial" pitchFamily="34" charset="0"/>
            </a:endParaRPr>
          </a:p>
        </p:txBody>
      </p:sp>
      <p:pic>
        <p:nvPicPr>
          <p:cNvPr id="27661" name="Picture 4" descr="http://ic.pics.livejournal.com/italian_olive/25392719/109141/109141_original.gif"/>
          <p:cNvPicPr>
            <a:picLocks noChangeAspect="1" noChangeArrowheads="1" noCrop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2313" y="1428750"/>
            <a:ext cx="1928812" cy="192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1811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Эйлеровы</a:t>
            </a:r>
            <a:r>
              <a:rPr lang="ru-RU" dirty="0" smtClean="0"/>
              <a:t> графы</a:t>
            </a:r>
            <a:endParaRPr lang="ru-RU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980" y="2132856"/>
            <a:ext cx="7402770" cy="32403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53436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213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915816" y="5445224"/>
            <a:ext cx="5976664" cy="432048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2894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1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extBox 38"/>
          <p:cNvSpPr txBox="1">
            <a:spLocks noChangeArrowheads="1"/>
          </p:cNvSpPr>
          <p:nvPr/>
        </p:nvSpPr>
        <p:spPr bwMode="auto">
          <a:xfrm>
            <a:off x="1211219" y="790097"/>
            <a:ext cx="792956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4000" b="1" dirty="0">
                <a:solidFill>
                  <a:srgbClr val="0070C0"/>
                </a:solidFill>
                <a:latin typeface="Cambria" pitchFamily="18" charset="0"/>
              </a:rPr>
              <a:t>Круговорот воды в природе</a:t>
            </a:r>
          </a:p>
        </p:txBody>
      </p:sp>
      <p:pic>
        <p:nvPicPr>
          <p:cNvPr id="1030" name="Picture 3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3028" y="2605739"/>
            <a:ext cx="6749254" cy="400690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1" name="TextBox 37"/>
          <p:cNvSpPr txBox="1">
            <a:spLocks noChangeArrowheads="1"/>
          </p:cNvSpPr>
          <p:nvPr/>
        </p:nvSpPr>
        <p:spPr bwMode="auto">
          <a:xfrm>
            <a:off x="2267744" y="5373217"/>
            <a:ext cx="2736304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3600" b="1" dirty="0">
                <a:solidFill>
                  <a:prstClr val="white"/>
                </a:solidFill>
                <a:latin typeface="Cambria" pitchFamily="18" charset="0"/>
              </a:rPr>
              <a:t>Подземные воды</a:t>
            </a:r>
          </a:p>
        </p:txBody>
      </p:sp>
      <p:sp>
        <p:nvSpPr>
          <p:cNvPr id="1032" name="TextBox 30"/>
          <p:cNvSpPr txBox="1">
            <a:spLocks noChangeArrowheads="1"/>
          </p:cNvSpPr>
          <p:nvPr/>
        </p:nvSpPr>
        <p:spPr bwMode="auto">
          <a:xfrm>
            <a:off x="5928434" y="3144242"/>
            <a:ext cx="27860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4000" b="1" dirty="0">
                <a:solidFill>
                  <a:prstClr val="white"/>
                </a:solidFill>
                <a:latin typeface="Cambria" pitchFamily="18" charset="0"/>
              </a:rPr>
              <a:t>осадки</a:t>
            </a:r>
          </a:p>
        </p:txBody>
      </p:sp>
      <p:sp>
        <p:nvSpPr>
          <p:cNvPr id="34" name="Круговая стрелка 33"/>
          <p:cNvSpPr/>
          <p:nvPr/>
        </p:nvSpPr>
        <p:spPr>
          <a:xfrm rot="14940000">
            <a:off x="777840" y="3892968"/>
            <a:ext cx="2054972" cy="1680331"/>
          </a:xfrm>
          <a:prstGeom prst="circular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37" name="Круговая стрелка 36"/>
          <p:cNvSpPr/>
          <p:nvPr/>
        </p:nvSpPr>
        <p:spPr>
          <a:xfrm rot="7800000">
            <a:off x="6444069" y="3719743"/>
            <a:ext cx="2429938" cy="1988844"/>
          </a:xfrm>
          <a:prstGeom prst="circular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prstClr val="black"/>
              </a:solidFill>
            </a:endParaRPr>
          </a:p>
        </p:txBody>
      </p:sp>
      <p:grpSp>
        <p:nvGrpSpPr>
          <p:cNvPr id="1036" name="Group 22"/>
          <p:cNvGrpSpPr>
            <a:grpSpLocks/>
          </p:cNvGrpSpPr>
          <p:nvPr/>
        </p:nvGrpSpPr>
        <p:grpSpPr bwMode="auto">
          <a:xfrm>
            <a:off x="2372850" y="1498122"/>
            <a:ext cx="1815845" cy="1837138"/>
            <a:chOff x="881" y="505"/>
            <a:chExt cx="3024" cy="3335"/>
          </a:xfrm>
        </p:grpSpPr>
        <p:sp>
          <p:nvSpPr>
            <p:cNvPr id="1037" name="Freeform 23"/>
            <p:cNvSpPr>
              <a:spLocks/>
            </p:cNvSpPr>
            <p:nvPr/>
          </p:nvSpPr>
          <p:spPr bwMode="auto">
            <a:xfrm>
              <a:off x="2724" y="505"/>
              <a:ext cx="1120" cy="737"/>
            </a:xfrm>
            <a:custGeom>
              <a:avLst/>
              <a:gdLst>
                <a:gd name="T0" fmla="*/ 256 w 1577"/>
                <a:gd name="T1" fmla="*/ 268 h 1028"/>
                <a:gd name="T2" fmla="*/ 227 w 1577"/>
                <a:gd name="T3" fmla="*/ 260 h 1028"/>
                <a:gd name="T4" fmla="*/ 203 w 1577"/>
                <a:gd name="T5" fmla="*/ 249 h 1028"/>
                <a:gd name="T6" fmla="*/ 181 w 1577"/>
                <a:gd name="T7" fmla="*/ 232 h 1028"/>
                <a:gd name="T8" fmla="*/ 163 w 1577"/>
                <a:gd name="T9" fmla="*/ 222 h 1028"/>
                <a:gd name="T10" fmla="*/ 151 w 1577"/>
                <a:gd name="T11" fmla="*/ 224 h 1028"/>
                <a:gd name="T12" fmla="*/ 138 w 1577"/>
                <a:gd name="T13" fmla="*/ 229 h 1028"/>
                <a:gd name="T14" fmla="*/ 126 w 1577"/>
                <a:gd name="T15" fmla="*/ 235 h 1028"/>
                <a:gd name="T16" fmla="*/ 98 w 1577"/>
                <a:gd name="T17" fmla="*/ 240 h 1028"/>
                <a:gd name="T18" fmla="*/ 57 w 1577"/>
                <a:gd name="T19" fmla="*/ 232 h 1028"/>
                <a:gd name="T20" fmla="*/ 26 w 1577"/>
                <a:gd name="T21" fmla="*/ 210 h 1028"/>
                <a:gd name="T22" fmla="*/ 14 w 1577"/>
                <a:gd name="T23" fmla="*/ 173 h 1028"/>
                <a:gd name="T24" fmla="*/ 20 w 1577"/>
                <a:gd name="T25" fmla="*/ 146 h 1028"/>
                <a:gd name="T26" fmla="*/ 23 w 1577"/>
                <a:gd name="T27" fmla="*/ 138 h 1028"/>
                <a:gd name="T28" fmla="*/ 26 w 1577"/>
                <a:gd name="T29" fmla="*/ 130 h 1028"/>
                <a:gd name="T30" fmla="*/ 28 w 1577"/>
                <a:gd name="T31" fmla="*/ 122 h 1028"/>
                <a:gd name="T32" fmla="*/ 8 w 1577"/>
                <a:gd name="T33" fmla="*/ 98 h 1028"/>
                <a:gd name="T34" fmla="*/ 4 w 1577"/>
                <a:gd name="T35" fmla="*/ 52 h 1028"/>
                <a:gd name="T36" fmla="*/ 36 w 1577"/>
                <a:gd name="T37" fmla="*/ 16 h 1028"/>
                <a:gd name="T38" fmla="*/ 83 w 1577"/>
                <a:gd name="T39" fmla="*/ 10 h 1028"/>
                <a:gd name="T40" fmla="*/ 111 w 1577"/>
                <a:gd name="T41" fmla="*/ 24 h 1028"/>
                <a:gd name="T42" fmla="*/ 126 w 1577"/>
                <a:gd name="T43" fmla="*/ 11 h 1028"/>
                <a:gd name="T44" fmla="*/ 156 w 1577"/>
                <a:gd name="T45" fmla="*/ 0 h 1028"/>
                <a:gd name="T46" fmla="*/ 187 w 1577"/>
                <a:gd name="T47" fmla="*/ 8 h 1028"/>
                <a:gd name="T48" fmla="*/ 213 w 1577"/>
                <a:gd name="T49" fmla="*/ 32 h 1028"/>
                <a:gd name="T50" fmla="*/ 243 w 1577"/>
                <a:gd name="T51" fmla="*/ 50 h 1028"/>
                <a:gd name="T52" fmla="*/ 283 w 1577"/>
                <a:gd name="T53" fmla="*/ 49 h 1028"/>
                <a:gd name="T54" fmla="*/ 322 w 1577"/>
                <a:gd name="T55" fmla="*/ 52 h 1028"/>
                <a:gd name="T56" fmla="*/ 359 w 1577"/>
                <a:gd name="T57" fmla="*/ 66 h 1028"/>
                <a:gd name="T58" fmla="*/ 391 w 1577"/>
                <a:gd name="T59" fmla="*/ 100 h 1028"/>
                <a:gd name="T60" fmla="*/ 401 w 1577"/>
                <a:gd name="T61" fmla="*/ 136 h 1028"/>
                <a:gd name="T62" fmla="*/ 394 w 1577"/>
                <a:gd name="T63" fmla="*/ 169 h 1028"/>
                <a:gd name="T64" fmla="*/ 370 w 1577"/>
                <a:gd name="T65" fmla="*/ 198 h 1028"/>
                <a:gd name="T66" fmla="*/ 350 w 1577"/>
                <a:gd name="T67" fmla="*/ 224 h 1028"/>
                <a:gd name="T68" fmla="*/ 336 w 1577"/>
                <a:gd name="T69" fmla="*/ 248 h 1028"/>
                <a:gd name="T70" fmla="*/ 313 w 1577"/>
                <a:gd name="T71" fmla="*/ 262 h 1028"/>
                <a:gd name="T72" fmla="*/ 286 w 1577"/>
                <a:gd name="T73" fmla="*/ 270 h 1028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577"/>
                <a:gd name="T112" fmla="*/ 0 h 1028"/>
                <a:gd name="T113" fmla="*/ 1577 w 1577"/>
                <a:gd name="T114" fmla="*/ 1028 h 1028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577" h="1028">
                  <a:moveTo>
                    <a:pt x="1073" y="1028"/>
                  </a:moveTo>
                  <a:lnTo>
                    <a:pt x="1007" y="1014"/>
                  </a:lnTo>
                  <a:lnTo>
                    <a:pt x="949" y="1003"/>
                  </a:lnTo>
                  <a:lnTo>
                    <a:pt x="894" y="985"/>
                  </a:lnTo>
                  <a:lnTo>
                    <a:pt x="848" y="968"/>
                  </a:lnTo>
                  <a:lnTo>
                    <a:pt x="799" y="943"/>
                  </a:lnTo>
                  <a:lnTo>
                    <a:pt x="757" y="914"/>
                  </a:lnTo>
                  <a:lnTo>
                    <a:pt x="712" y="877"/>
                  </a:lnTo>
                  <a:lnTo>
                    <a:pt x="669" y="836"/>
                  </a:lnTo>
                  <a:lnTo>
                    <a:pt x="642" y="838"/>
                  </a:lnTo>
                  <a:lnTo>
                    <a:pt x="617" y="844"/>
                  </a:lnTo>
                  <a:lnTo>
                    <a:pt x="592" y="850"/>
                  </a:lnTo>
                  <a:lnTo>
                    <a:pt x="568" y="861"/>
                  </a:lnTo>
                  <a:lnTo>
                    <a:pt x="543" y="871"/>
                  </a:lnTo>
                  <a:lnTo>
                    <a:pt x="520" y="881"/>
                  </a:lnTo>
                  <a:lnTo>
                    <a:pt x="497" y="890"/>
                  </a:lnTo>
                  <a:lnTo>
                    <a:pt x="475" y="902"/>
                  </a:lnTo>
                  <a:lnTo>
                    <a:pt x="384" y="908"/>
                  </a:lnTo>
                  <a:lnTo>
                    <a:pt x="299" y="902"/>
                  </a:lnTo>
                  <a:lnTo>
                    <a:pt x="221" y="879"/>
                  </a:lnTo>
                  <a:lnTo>
                    <a:pt x="155" y="846"/>
                  </a:lnTo>
                  <a:lnTo>
                    <a:pt x="101" y="793"/>
                  </a:lnTo>
                  <a:lnTo>
                    <a:pt x="68" y="731"/>
                  </a:lnTo>
                  <a:lnTo>
                    <a:pt x="56" y="654"/>
                  </a:lnTo>
                  <a:lnTo>
                    <a:pt x="72" y="567"/>
                  </a:lnTo>
                  <a:lnTo>
                    <a:pt x="78" y="551"/>
                  </a:lnTo>
                  <a:lnTo>
                    <a:pt x="85" y="538"/>
                  </a:lnTo>
                  <a:lnTo>
                    <a:pt x="91" y="522"/>
                  </a:lnTo>
                  <a:lnTo>
                    <a:pt x="99" y="508"/>
                  </a:lnTo>
                  <a:lnTo>
                    <a:pt x="103" y="493"/>
                  </a:lnTo>
                  <a:lnTo>
                    <a:pt x="109" y="477"/>
                  </a:lnTo>
                  <a:lnTo>
                    <a:pt x="113" y="462"/>
                  </a:lnTo>
                  <a:lnTo>
                    <a:pt x="115" y="448"/>
                  </a:lnTo>
                  <a:lnTo>
                    <a:pt x="29" y="371"/>
                  </a:lnTo>
                  <a:lnTo>
                    <a:pt x="0" y="285"/>
                  </a:lnTo>
                  <a:lnTo>
                    <a:pt x="14" y="198"/>
                  </a:lnTo>
                  <a:lnTo>
                    <a:pt x="64" y="123"/>
                  </a:lnTo>
                  <a:lnTo>
                    <a:pt x="138" y="63"/>
                  </a:lnTo>
                  <a:lnTo>
                    <a:pt x="229" y="33"/>
                  </a:lnTo>
                  <a:lnTo>
                    <a:pt x="328" y="39"/>
                  </a:lnTo>
                  <a:lnTo>
                    <a:pt x="425" y="94"/>
                  </a:lnTo>
                  <a:lnTo>
                    <a:pt x="433" y="94"/>
                  </a:lnTo>
                  <a:lnTo>
                    <a:pt x="442" y="94"/>
                  </a:lnTo>
                  <a:lnTo>
                    <a:pt x="493" y="41"/>
                  </a:lnTo>
                  <a:lnTo>
                    <a:pt x="553" y="12"/>
                  </a:lnTo>
                  <a:lnTo>
                    <a:pt x="615" y="0"/>
                  </a:lnTo>
                  <a:lnTo>
                    <a:pt x="677" y="8"/>
                  </a:lnTo>
                  <a:lnTo>
                    <a:pt x="735" y="30"/>
                  </a:lnTo>
                  <a:lnTo>
                    <a:pt x="789" y="66"/>
                  </a:lnTo>
                  <a:lnTo>
                    <a:pt x="836" y="119"/>
                  </a:lnTo>
                  <a:lnTo>
                    <a:pt x="875" y="185"/>
                  </a:lnTo>
                  <a:lnTo>
                    <a:pt x="954" y="189"/>
                  </a:lnTo>
                  <a:lnTo>
                    <a:pt x="1034" y="189"/>
                  </a:lnTo>
                  <a:lnTo>
                    <a:pt x="1111" y="185"/>
                  </a:lnTo>
                  <a:lnTo>
                    <a:pt x="1189" y="187"/>
                  </a:lnTo>
                  <a:lnTo>
                    <a:pt x="1265" y="194"/>
                  </a:lnTo>
                  <a:lnTo>
                    <a:pt x="1340" y="214"/>
                  </a:lnTo>
                  <a:lnTo>
                    <a:pt x="1414" y="249"/>
                  </a:lnTo>
                  <a:lnTo>
                    <a:pt x="1490" y="307"/>
                  </a:lnTo>
                  <a:lnTo>
                    <a:pt x="1536" y="377"/>
                  </a:lnTo>
                  <a:lnTo>
                    <a:pt x="1565" y="446"/>
                  </a:lnTo>
                  <a:lnTo>
                    <a:pt x="1577" y="514"/>
                  </a:lnTo>
                  <a:lnTo>
                    <a:pt x="1573" y="580"/>
                  </a:lnTo>
                  <a:lnTo>
                    <a:pt x="1550" y="640"/>
                  </a:lnTo>
                  <a:lnTo>
                    <a:pt x="1511" y="698"/>
                  </a:lnTo>
                  <a:lnTo>
                    <a:pt x="1455" y="749"/>
                  </a:lnTo>
                  <a:lnTo>
                    <a:pt x="1381" y="793"/>
                  </a:lnTo>
                  <a:lnTo>
                    <a:pt x="1375" y="850"/>
                  </a:lnTo>
                  <a:lnTo>
                    <a:pt x="1354" y="900"/>
                  </a:lnTo>
                  <a:lnTo>
                    <a:pt x="1321" y="939"/>
                  </a:lnTo>
                  <a:lnTo>
                    <a:pt x="1282" y="972"/>
                  </a:lnTo>
                  <a:lnTo>
                    <a:pt x="1232" y="995"/>
                  </a:lnTo>
                  <a:lnTo>
                    <a:pt x="1179" y="1014"/>
                  </a:lnTo>
                  <a:lnTo>
                    <a:pt x="1125" y="1024"/>
                  </a:lnTo>
                  <a:lnTo>
                    <a:pt x="1073" y="1028"/>
                  </a:lnTo>
                  <a:close/>
                </a:path>
              </a:pathLst>
            </a:custGeom>
            <a:solidFill>
              <a:srgbClr val="97D7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dirty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1038" name="Freeform 24"/>
            <p:cNvSpPr>
              <a:spLocks/>
            </p:cNvSpPr>
            <p:nvPr/>
          </p:nvSpPr>
          <p:spPr bwMode="auto">
            <a:xfrm>
              <a:off x="2767" y="540"/>
              <a:ext cx="1026" cy="665"/>
            </a:xfrm>
            <a:custGeom>
              <a:avLst/>
              <a:gdLst>
                <a:gd name="T0" fmla="*/ 238 w 1443"/>
                <a:gd name="T1" fmla="*/ 239 h 929"/>
                <a:gd name="T2" fmla="*/ 208 w 1443"/>
                <a:gd name="T3" fmla="*/ 223 h 929"/>
                <a:gd name="T4" fmla="*/ 181 w 1443"/>
                <a:gd name="T5" fmla="*/ 204 h 929"/>
                <a:gd name="T6" fmla="*/ 161 w 1443"/>
                <a:gd name="T7" fmla="*/ 190 h 929"/>
                <a:gd name="T8" fmla="*/ 127 w 1443"/>
                <a:gd name="T9" fmla="*/ 203 h 929"/>
                <a:gd name="T10" fmla="*/ 68 w 1443"/>
                <a:gd name="T11" fmla="*/ 206 h 929"/>
                <a:gd name="T12" fmla="*/ 23 w 1443"/>
                <a:gd name="T13" fmla="*/ 181 h 929"/>
                <a:gd name="T14" fmla="*/ 17 w 1443"/>
                <a:gd name="T15" fmla="*/ 135 h 929"/>
                <a:gd name="T16" fmla="*/ 37 w 1443"/>
                <a:gd name="T17" fmla="*/ 103 h 929"/>
                <a:gd name="T18" fmla="*/ 36 w 1443"/>
                <a:gd name="T19" fmla="*/ 99 h 929"/>
                <a:gd name="T20" fmla="*/ 9 w 1443"/>
                <a:gd name="T21" fmla="*/ 79 h 929"/>
                <a:gd name="T22" fmla="*/ 3 w 1443"/>
                <a:gd name="T23" fmla="*/ 39 h 929"/>
                <a:gd name="T24" fmla="*/ 36 w 1443"/>
                <a:gd name="T25" fmla="*/ 10 h 929"/>
                <a:gd name="T26" fmla="*/ 80 w 1443"/>
                <a:gd name="T27" fmla="*/ 12 h 929"/>
                <a:gd name="T28" fmla="*/ 102 w 1443"/>
                <a:gd name="T29" fmla="*/ 31 h 929"/>
                <a:gd name="T30" fmla="*/ 106 w 1443"/>
                <a:gd name="T31" fmla="*/ 26 h 929"/>
                <a:gd name="T32" fmla="*/ 109 w 1443"/>
                <a:gd name="T33" fmla="*/ 19 h 929"/>
                <a:gd name="T34" fmla="*/ 113 w 1443"/>
                <a:gd name="T35" fmla="*/ 14 h 929"/>
                <a:gd name="T36" fmla="*/ 119 w 1443"/>
                <a:gd name="T37" fmla="*/ 8 h 929"/>
                <a:gd name="T38" fmla="*/ 137 w 1443"/>
                <a:gd name="T39" fmla="*/ 0 h 929"/>
                <a:gd name="T40" fmla="*/ 162 w 1443"/>
                <a:gd name="T41" fmla="*/ 4 h 929"/>
                <a:gd name="T42" fmla="*/ 176 w 1443"/>
                <a:gd name="T43" fmla="*/ 19 h 929"/>
                <a:gd name="T44" fmla="*/ 185 w 1443"/>
                <a:gd name="T45" fmla="*/ 46 h 929"/>
                <a:gd name="T46" fmla="*/ 191 w 1443"/>
                <a:gd name="T47" fmla="*/ 62 h 929"/>
                <a:gd name="T48" fmla="*/ 200 w 1443"/>
                <a:gd name="T49" fmla="*/ 58 h 929"/>
                <a:gd name="T50" fmla="*/ 209 w 1443"/>
                <a:gd name="T51" fmla="*/ 53 h 929"/>
                <a:gd name="T52" fmla="*/ 218 w 1443"/>
                <a:gd name="T53" fmla="*/ 48 h 929"/>
                <a:gd name="T54" fmla="*/ 251 w 1443"/>
                <a:gd name="T55" fmla="*/ 46 h 929"/>
                <a:gd name="T56" fmla="*/ 309 w 1443"/>
                <a:gd name="T57" fmla="*/ 54 h 929"/>
                <a:gd name="T58" fmla="*/ 354 w 1443"/>
                <a:gd name="T59" fmla="*/ 79 h 929"/>
                <a:gd name="T60" fmla="*/ 369 w 1443"/>
                <a:gd name="T61" fmla="*/ 127 h 929"/>
                <a:gd name="T62" fmla="*/ 354 w 1443"/>
                <a:gd name="T63" fmla="*/ 166 h 929"/>
                <a:gd name="T64" fmla="*/ 343 w 1443"/>
                <a:gd name="T65" fmla="*/ 174 h 929"/>
                <a:gd name="T66" fmla="*/ 333 w 1443"/>
                <a:gd name="T67" fmla="*/ 180 h 929"/>
                <a:gd name="T68" fmla="*/ 321 w 1443"/>
                <a:gd name="T69" fmla="*/ 185 h 929"/>
                <a:gd name="T70" fmla="*/ 314 w 1443"/>
                <a:gd name="T71" fmla="*/ 189 h 929"/>
                <a:gd name="T72" fmla="*/ 321 w 1443"/>
                <a:gd name="T73" fmla="*/ 203 h 929"/>
                <a:gd name="T74" fmla="*/ 314 w 1443"/>
                <a:gd name="T75" fmla="*/ 223 h 929"/>
                <a:gd name="T76" fmla="*/ 291 w 1443"/>
                <a:gd name="T77" fmla="*/ 236 h 929"/>
                <a:gd name="T78" fmla="*/ 264 w 1443"/>
                <a:gd name="T79" fmla="*/ 243 h 929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443"/>
                <a:gd name="T121" fmla="*/ 0 h 929"/>
                <a:gd name="T122" fmla="*/ 1443 w 1443"/>
                <a:gd name="T123" fmla="*/ 929 h 929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443" h="929">
                  <a:moveTo>
                    <a:pt x="991" y="929"/>
                  </a:moveTo>
                  <a:lnTo>
                    <a:pt x="931" y="911"/>
                  </a:lnTo>
                  <a:lnTo>
                    <a:pt x="873" y="884"/>
                  </a:lnTo>
                  <a:lnTo>
                    <a:pt x="813" y="849"/>
                  </a:lnTo>
                  <a:lnTo>
                    <a:pt x="761" y="814"/>
                  </a:lnTo>
                  <a:lnTo>
                    <a:pt x="710" y="777"/>
                  </a:lnTo>
                  <a:lnTo>
                    <a:pt x="665" y="746"/>
                  </a:lnTo>
                  <a:lnTo>
                    <a:pt x="629" y="725"/>
                  </a:lnTo>
                  <a:lnTo>
                    <a:pt x="601" y="719"/>
                  </a:lnTo>
                  <a:lnTo>
                    <a:pt x="495" y="775"/>
                  </a:lnTo>
                  <a:lnTo>
                    <a:pt x="378" y="797"/>
                  </a:lnTo>
                  <a:lnTo>
                    <a:pt x="264" y="787"/>
                  </a:lnTo>
                  <a:lnTo>
                    <a:pt x="165" y="752"/>
                  </a:lnTo>
                  <a:lnTo>
                    <a:pt x="89" y="690"/>
                  </a:lnTo>
                  <a:lnTo>
                    <a:pt x="55" y="611"/>
                  </a:lnTo>
                  <a:lnTo>
                    <a:pt x="68" y="514"/>
                  </a:lnTo>
                  <a:lnTo>
                    <a:pt x="148" y="405"/>
                  </a:lnTo>
                  <a:lnTo>
                    <a:pt x="144" y="392"/>
                  </a:lnTo>
                  <a:lnTo>
                    <a:pt x="142" y="384"/>
                  </a:lnTo>
                  <a:lnTo>
                    <a:pt x="140" y="378"/>
                  </a:lnTo>
                  <a:lnTo>
                    <a:pt x="138" y="374"/>
                  </a:lnTo>
                  <a:lnTo>
                    <a:pt x="37" y="302"/>
                  </a:lnTo>
                  <a:lnTo>
                    <a:pt x="0" y="225"/>
                  </a:lnTo>
                  <a:lnTo>
                    <a:pt x="12" y="147"/>
                  </a:lnTo>
                  <a:lnTo>
                    <a:pt x="64" y="83"/>
                  </a:lnTo>
                  <a:lnTo>
                    <a:pt x="138" y="37"/>
                  </a:lnTo>
                  <a:lnTo>
                    <a:pt x="225" y="23"/>
                  </a:lnTo>
                  <a:lnTo>
                    <a:pt x="311" y="46"/>
                  </a:lnTo>
                  <a:lnTo>
                    <a:pt x="386" y="124"/>
                  </a:lnTo>
                  <a:lnTo>
                    <a:pt x="398" y="118"/>
                  </a:lnTo>
                  <a:lnTo>
                    <a:pt x="411" y="118"/>
                  </a:lnTo>
                  <a:lnTo>
                    <a:pt x="417" y="101"/>
                  </a:lnTo>
                  <a:lnTo>
                    <a:pt x="423" y="87"/>
                  </a:lnTo>
                  <a:lnTo>
                    <a:pt x="429" y="74"/>
                  </a:lnTo>
                  <a:lnTo>
                    <a:pt x="437" y="62"/>
                  </a:lnTo>
                  <a:lnTo>
                    <a:pt x="442" y="50"/>
                  </a:lnTo>
                  <a:lnTo>
                    <a:pt x="454" y="39"/>
                  </a:lnTo>
                  <a:lnTo>
                    <a:pt x="464" y="29"/>
                  </a:lnTo>
                  <a:lnTo>
                    <a:pt x="479" y="19"/>
                  </a:lnTo>
                  <a:lnTo>
                    <a:pt x="539" y="0"/>
                  </a:lnTo>
                  <a:lnTo>
                    <a:pt x="592" y="0"/>
                  </a:lnTo>
                  <a:lnTo>
                    <a:pt x="633" y="14"/>
                  </a:lnTo>
                  <a:lnTo>
                    <a:pt x="667" y="41"/>
                  </a:lnTo>
                  <a:lnTo>
                    <a:pt x="691" y="74"/>
                  </a:lnTo>
                  <a:lnTo>
                    <a:pt x="710" y="120"/>
                  </a:lnTo>
                  <a:lnTo>
                    <a:pt x="724" y="174"/>
                  </a:lnTo>
                  <a:lnTo>
                    <a:pt x="735" y="236"/>
                  </a:lnTo>
                  <a:lnTo>
                    <a:pt x="745" y="233"/>
                  </a:lnTo>
                  <a:lnTo>
                    <a:pt x="762" y="229"/>
                  </a:lnTo>
                  <a:lnTo>
                    <a:pt x="780" y="221"/>
                  </a:lnTo>
                  <a:lnTo>
                    <a:pt x="799" y="213"/>
                  </a:lnTo>
                  <a:lnTo>
                    <a:pt x="817" y="202"/>
                  </a:lnTo>
                  <a:lnTo>
                    <a:pt x="836" y="192"/>
                  </a:lnTo>
                  <a:lnTo>
                    <a:pt x="854" y="184"/>
                  </a:lnTo>
                  <a:lnTo>
                    <a:pt x="871" y="178"/>
                  </a:lnTo>
                  <a:lnTo>
                    <a:pt x="982" y="174"/>
                  </a:lnTo>
                  <a:lnTo>
                    <a:pt x="1098" y="182"/>
                  </a:lnTo>
                  <a:lnTo>
                    <a:pt x="1209" y="205"/>
                  </a:lnTo>
                  <a:lnTo>
                    <a:pt x="1309" y="246"/>
                  </a:lnTo>
                  <a:lnTo>
                    <a:pt x="1385" y="302"/>
                  </a:lnTo>
                  <a:lnTo>
                    <a:pt x="1433" y="382"/>
                  </a:lnTo>
                  <a:lnTo>
                    <a:pt x="1443" y="485"/>
                  </a:lnTo>
                  <a:lnTo>
                    <a:pt x="1408" y="615"/>
                  </a:lnTo>
                  <a:lnTo>
                    <a:pt x="1387" y="632"/>
                  </a:lnTo>
                  <a:lnTo>
                    <a:pt x="1366" y="649"/>
                  </a:lnTo>
                  <a:lnTo>
                    <a:pt x="1344" y="663"/>
                  </a:lnTo>
                  <a:lnTo>
                    <a:pt x="1325" y="677"/>
                  </a:lnTo>
                  <a:lnTo>
                    <a:pt x="1302" y="686"/>
                  </a:lnTo>
                  <a:lnTo>
                    <a:pt x="1280" y="696"/>
                  </a:lnTo>
                  <a:lnTo>
                    <a:pt x="1255" y="704"/>
                  </a:lnTo>
                  <a:lnTo>
                    <a:pt x="1232" y="715"/>
                  </a:lnTo>
                  <a:lnTo>
                    <a:pt x="1228" y="721"/>
                  </a:lnTo>
                  <a:lnTo>
                    <a:pt x="1228" y="727"/>
                  </a:lnTo>
                  <a:lnTo>
                    <a:pt x="1253" y="775"/>
                  </a:lnTo>
                  <a:lnTo>
                    <a:pt x="1251" y="818"/>
                  </a:lnTo>
                  <a:lnTo>
                    <a:pt x="1226" y="851"/>
                  </a:lnTo>
                  <a:lnTo>
                    <a:pt x="1187" y="880"/>
                  </a:lnTo>
                  <a:lnTo>
                    <a:pt x="1137" y="900"/>
                  </a:lnTo>
                  <a:lnTo>
                    <a:pt x="1084" y="915"/>
                  </a:lnTo>
                  <a:lnTo>
                    <a:pt x="1032" y="925"/>
                  </a:lnTo>
                  <a:lnTo>
                    <a:pt x="991" y="929"/>
                  </a:lnTo>
                  <a:close/>
                </a:path>
              </a:pathLst>
            </a:custGeom>
            <a:solidFill>
              <a:srgbClr val="9E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dirty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1039" name="Freeform 25"/>
            <p:cNvSpPr>
              <a:spLocks/>
            </p:cNvSpPr>
            <p:nvPr/>
          </p:nvSpPr>
          <p:spPr bwMode="auto">
            <a:xfrm>
              <a:off x="2872" y="603"/>
              <a:ext cx="800" cy="519"/>
            </a:xfrm>
            <a:custGeom>
              <a:avLst/>
              <a:gdLst>
                <a:gd name="T0" fmla="*/ 185 w 1126"/>
                <a:gd name="T1" fmla="*/ 187 h 725"/>
                <a:gd name="T2" fmla="*/ 162 w 1126"/>
                <a:gd name="T3" fmla="*/ 174 h 725"/>
                <a:gd name="T4" fmla="*/ 141 w 1126"/>
                <a:gd name="T5" fmla="*/ 159 h 725"/>
                <a:gd name="T6" fmla="*/ 126 w 1126"/>
                <a:gd name="T7" fmla="*/ 148 h 725"/>
                <a:gd name="T8" fmla="*/ 99 w 1126"/>
                <a:gd name="T9" fmla="*/ 158 h 725"/>
                <a:gd name="T10" fmla="*/ 53 w 1126"/>
                <a:gd name="T11" fmla="*/ 161 h 725"/>
                <a:gd name="T12" fmla="*/ 18 w 1126"/>
                <a:gd name="T13" fmla="*/ 141 h 725"/>
                <a:gd name="T14" fmla="*/ 13 w 1126"/>
                <a:gd name="T15" fmla="*/ 105 h 725"/>
                <a:gd name="T16" fmla="*/ 28 w 1126"/>
                <a:gd name="T17" fmla="*/ 80 h 725"/>
                <a:gd name="T18" fmla="*/ 28 w 1126"/>
                <a:gd name="T19" fmla="*/ 77 h 725"/>
                <a:gd name="T20" fmla="*/ 8 w 1126"/>
                <a:gd name="T21" fmla="*/ 62 h 725"/>
                <a:gd name="T22" fmla="*/ 2 w 1126"/>
                <a:gd name="T23" fmla="*/ 30 h 725"/>
                <a:gd name="T24" fmla="*/ 27 w 1126"/>
                <a:gd name="T25" fmla="*/ 8 h 725"/>
                <a:gd name="T26" fmla="*/ 62 w 1126"/>
                <a:gd name="T27" fmla="*/ 10 h 725"/>
                <a:gd name="T28" fmla="*/ 80 w 1126"/>
                <a:gd name="T29" fmla="*/ 24 h 725"/>
                <a:gd name="T30" fmla="*/ 83 w 1126"/>
                <a:gd name="T31" fmla="*/ 21 h 725"/>
                <a:gd name="T32" fmla="*/ 85 w 1126"/>
                <a:gd name="T33" fmla="*/ 15 h 725"/>
                <a:gd name="T34" fmla="*/ 88 w 1126"/>
                <a:gd name="T35" fmla="*/ 10 h 725"/>
                <a:gd name="T36" fmla="*/ 92 w 1126"/>
                <a:gd name="T37" fmla="*/ 6 h 725"/>
                <a:gd name="T38" fmla="*/ 107 w 1126"/>
                <a:gd name="T39" fmla="*/ 1 h 725"/>
                <a:gd name="T40" fmla="*/ 126 w 1126"/>
                <a:gd name="T41" fmla="*/ 3 h 725"/>
                <a:gd name="T42" fmla="*/ 138 w 1126"/>
                <a:gd name="T43" fmla="*/ 15 h 725"/>
                <a:gd name="T44" fmla="*/ 144 w 1126"/>
                <a:gd name="T45" fmla="*/ 35 h 725"/>
                <a:gd name="T46" fmla="*/ 148 w 1126"/>
                <a:gd name="T47" fmla="*/ 47 h 725"/>
                <a:gd name="T48" fmla="*/ 154 w 1126"/>
                <a:gd name="T49" fmla="*/ 44 h 725"/>
                <a:gd name="T50" fmla="*/ 163 w 1126"/>
                <a:gd name="T51" fmla="*/ 41 h 725"/>
                <a:gd name="T52" fmla="*/ 170 w 1126"/>
                <a:gd name="T53" fmla="*/ 37 h 725"/>
                <a:gd name="T54" fmla="*/ 195 w 1126"/>
                <a:gd name="T55" fmla="*/ 34 h 725"/>
                <a:gd name="T56" fmla="*/ 241 w 1126"/>
                <a:gd name="T57" fmla="*/ 42 h 725"/>
                <a:gd name="T58" fmla="*/ 276 w 1126"/>
                <a:gd name="T59" fmla="*/ 62 h 725"/>
                <a:gd name="T60" fmla="*/ 287 w 1126"/>
                <a:gd name="T61" fmla="*/ 100 h 725"/>
                <a:gd name="T62" fmla="*/ 276 w 1126"/>
                <a:gd name="T63" fmla="*/ 130 h 725"/>
                <a:gd name="T64" fmla="*/ 267 w 1126"/>
                <a:gd name="T65" fmla="*/ 135 h 725"/>
                <a:gd name="T66" fmla="*/ 259 w 1126"/>
                <a:gd name="T67" fmla="*/ 140 h 725"/>
                <a:gd name="T68" fmla="*/ 249 w 1126"/>
                <a:gd name="T69" fmla="*/ 144 h 725"/>
                <a:gd name="T70" fmla="*/ 244 w 1126"/>
                <a:gd name="T71" fmla="*/ 147 h 725"/>
                <a:gd name="T72" fmla="*/ 249 w 1126"/>
                <a:gd name="T73" fmla="*/ 159 h 725"/>
                <a:gd name="T74" fmla="*/ 244 w 1126"/>
                <a:gd name="T75" fmla="*/ 174 h 725"/>
                <a:gd name="T76" fmla="*/ 226 w 1126"/>
                <a:gd name="T77" fmla="*/ 185 h 725"/>
                <a:gd name="T78" fmla="*/ 205 w 1126"/>
                <a:gd name="T79" fmla="*/ 189 h 725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126"/>
                <a:gd name="T121" fmla="*/ 0 h 725"/>
                <a:gd name="T122" fmla="*/ 1126 w 1126"/>
                <a:gd name="T123" fmla="*/ 725 h 725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126" h="725">
                  <a:moveTo>
                    <a:pt x="773" y="725"/>
                  </a:moveTo>
                  <a:lnTo>
                    <a:pt x="727" y="710"/>
                  </a:lnTo>
                  <a:lnTo>
                    <a:pt x="682" y="688"/>
                  </a:lnTo>
                  <a:lnTo>
                    <a:pt x="636" y="661"/>
                  </a:lnTo>
                  <a:lnTo>
                    <a:pt x="595" y="634"/>
                  </a:lnTo>
                  <a:lnTo>
                    <a:pt x="554" y="605"/>
                  </a:lnTo>
                  <a:lnTo>
                    <a:pt x="521" y="582"/>
                  </a:lnTo>
                  <a:lnTo>
                    <a:pt x="492" y="564"/>
                  </a:lnTo>
                  <a:lnTo>
                    <a:pt x="471" y="561"/>
                  </a:lnTo>
                  <a:lnTo>
                    <a:pt x="386" y="603"/>
                  </a:lnTo>
                  <a:lnTo>
                    <a:pt x="294" y="623"/>
                  </a:lnTo>
                  <a:lnTo>
                    <a:pt x="205" y="613"/>
                  </a:lnTo>
                  <a:lnTo>
                    <a:pt x="128" y="586"/>
                  </a:lnTo>
                  <a:lnTo>
                    <a:pt x="69" y="537"/>
                  </a:lnTo>
                  <a:lnTo>
                    <a:pt x="40" y="475"/>
                  </a:lnTo>
                  <a:lnTo>
                    <a:pt x="52" y="402"/>
                  </a:lnTo>
                  <a:lnTo>
                    <a:pt x="116" y="318"/>
                  </a:lnTo>
                  <a:lnTo>
                    <a:pt x="112" y="305"/>
                  </a:lnTo>
                  <a:lnTo>
                    <a:pt x="112" y="299"/>
                  </a:lnTo>
                  <a:lnTo>
                    <a:pt x="110" y="295"/>
                  </a:lnTo>
                  <a:lnTo>
                    <a:pt x="108" y="293"/>
                  </a:lnTo>
                  <a:lnTo>
                    <a:pt x="29" y="235"/>
                  </a:lnTo>
                  <a:lnTo>
                    <a:pt x="0" y="175"/>
                  </a:lnTo>
                  <a:lnTo>
                    <a:pt x="9" y="113"/>
                  </a:lnTo>
                  <a:lnTo>
                    <a:pt x="50" y="64"/>
                  </a:lnTo>
                  <a:lnTo>
                    <a:pt x="106" y="29"/>
                  </a:lnTo>
                  <a:lnTo>
                    <a:pt x="176" y="18"/>
                  </a:lnTo>
                  <a:lnTo>
                    <a:pt x="244" y="37"/>
                  </a:lnTo>
                  <a:lnTo>
                    <a:pt x="302" y="95"/>
                  </a:lnTo>
                  <a:lnTo>
                    <a:pt x="312" y="91"/>
                  </a:lnTo>
                  <a:lnTo>
                    <a:pt x="324" y="91"/>
                  </a:lnTo>
                  <a:lnTo>
                    <a:pt x="325" y="78"/>
                  </a:lnTo>
                  <a:lnTo>
                    <a:pt x="331" y="66"/>
                  </a:lnTo>
                  <a:lnTo>
                    <a:pt x="335" y="56"/>
                  </a:lnTo>
                  <a:lnTo>
                    <a:pt x="341" y="47"/>
                  </a:lnTo>
                  <a:lnTo>
                    <a:pt x="347" y="37"/>
                  </a:lnTo>
                  <a:lnTo>
                    <a:pt x="355" y="29"/>
                  </a:lnTo>
                  <a:lnTo>
                    <a:pt x="362" y="22"/>
                  </a:lnTo>
                  <a:lnTo>
                    <a:pt x="374" y="16"/>
                  </a:lnTo>
                  <a:lnTo>
                    <a:pt x="422" y="2"/>
                  </a:lnTo>
                  <a:lnTo>
                    <a:pt x="463" y="0"/>
                  </a:lnTo>
                  <a:lnTo>
                    <a:pt x="494" y="10"/>
                  </a:lnTo>
                  <a:lnTo>
                    <a:pt x="521" y="31"/>
                  </a:lnTo>
                  <a:lnTo>
                    <a:pt x="541" y="58"/>
                  </a:lnTo>
                  <a:lnTo>
                    <a:pt x="554" y="93"/>
                  </a:lnTo>
                  <a:lnTo>
                    <a:pt x="564" y="134"/>
                  </a:lnTo>
                  <a:lnTo>
                    <a:pt x="572" y="182"/>
                  </a:lnTo>
                  <a:lnTo>
                    <a:pt x="581" y="179"/>
                  </a:lnTo>
                  <a:lnTo>
                    <a:pt x="593" y="175"/>
                  </a:lnTo>
                  <a:lnTo>
                    <a:pt x="607" y="169"/>
                  </a:lnTo>
                  <a:lnTo>
                    <a:pt x="624" y="163"/>
                  </a:lnTo>
                  <a:lnTo>
                    <a:pt x="638" y="155"/>
                  </a:lnTo>
                  <a:lnTo>
                    <a:pt x="653" y="148"/>
                  </a:lnTo>
                  <a:lnTo>
                    <a:pt x="667" y="142"/>
                  </a:lnTo>
                  <a:lnTo>
                    <a:pt x="680" y="138"/>
                  </a:lnTo>
                  <a:lnTo>
                    <a:pt x="766" y="132"/>
                  </a:lnTo>
                  <a:lnTo>
                    <a:pt x="857" y="140"/>
                  </a:lnTo>
                  <a:lnTo>
                    <a:pt x="944" y="159"/>
                  </a:lnTo>
                  <a:lnTo>
                    <a:pt x="1022" y="190"/>
                  </a:lnTo>
                  <a:lnTo>
                    <a:pt x="1082" y="235"/>
                  </a:lnTo>
                  <a:lnTo>
                    <a:pt x="1119" y="297"/>
                  </a:lnTo>
                  <a:lnTo>
                    <a:pt x="1126" y="378"/>
                  </a:lnTo>
                  <a:lnTo>
                    <a:pt x="1101" y="481"/>
                  </a:lnTo>
                  <a:lnTo>
                    <a:pt x="1084" y="495"/>
                  </a:lnTo>
                  <a:lnTo>
                    <a:pt x="1066" y="506"/>
                  </a:lnTo>
                  <a:lnTo>
                    <a:pt x="1049" y="516"/>
                  </a:lnTo>
                  <a:lnTo>
                    <a:pt x="1033" y="528"/>
                  </a:lnTo>
                  <a:lnTo>
                    <a:pt x="1016" y="533"/>
                  </a:lnTo>
                  <a:lnTo>
                    <a:pt x="998" y="541"/>
                  </a:lnTo>
                  <a:lnTo>
                    <a:pt x="979" y="549"/>
                  </a:lnTo>
                  <a:lnTo>
                    <a:pt x="962" y="557"/>
                  </a:lnTo>
                  <a:lnTo>
                    <a:pt x="958" y="562"/>
                  </a:lnTo>
                  <a:lnTo>
                    <a:pt x="958" y="568"/>
                  </a:lnTo>
                  <a:lnTo>
                    <a:pt x="977" y="605"/>
                  </a:lnTo>
                  <a:lnTo>
                    <a:pt x="977" y="638"/>
                  </a:lnTo>
                  <a:lnTo>
                    <a:pt x="958" y="663"/>
                  </a:lnTo>
                  <a:lnTo>
                    <a:pt x="927" y="687"/>
                  </a:lnTo>
                  <a:lnTo>
                    <a:pt x="886" y="704"/>
                  </a:lnTo>
                  <a:lnTo>
                    <a:pt x="845" y="716"/>
                  </a:lnTo>
                  <a:lnTo>
                    <a:pt x="805" y="721"/>
                  </a:lnTo>
                  <a:lnTo>
                    <a:pt x="773" y="725"/>
                  </a:lnTo>
                  <a:close/>
                </a:path>
              </a:pathLst>
            </a:custGeom>
            <a:solidFill>
              <a:srgbClr val="DE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dirty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1040" name="Freeform 26"/>
            <p:cNvSpPr>
              <a:spLocks/>
            </p:cNvSpPr>
            <p:nvPr/>
          </p:nvSpPr>
          <p:spPr bwMode="auto">
            <a:xfrm>
              <a:off x="881" y="852"/>
              <a:ext cx="1452" cy="909"/>
            </a:xfrm>
            <a:custGeom>
              <a:avLst/>
              <a:gdLst>
                <a:gd name="T0" fmla="*/ 331 w 2042"/>
                <a:gd name="T1" fmla="*/ 331 h 1268"/>
                <a:gd name="T2" fmla="*/ 305 w 2042"/>
                <a:gd name="T3" fmla="*/ 322 h 1268"/>
                <a:gd name="T4" fmla="*/ 284 w 2042"/>
                <a:gd name="T5" fmla="*/ 309 h 1268"/>
                <a:gd name="T6" fmla="*/ 263 w 2042"/>
                <a:gd name="T7" fmla="*/ 293 h 1268"/>
                <a:gd name="T8" fmla="*/ 222 w 2042"/>
                <a:gd name="T9" fmla="*/ 283 h 1268"/>
                <a:gd name="T10" fmla="*/ 174 w 2042"/>
                <a:gd name="T11" fmla="*/ 277 h 1268"/>
                <a:gd name="T12" fmla="*/ 137 w 2042"/>
                <a:gd name="T13" fmla="*/ 258 h 1268"/>
                <a:gd name="T14" fmla="*/ 106 w 2042"/>
                <a:gd name="T15" fmla="*/ 222 h 1268"/>
                <a:gd name="T16" fmla="*/ 86 w 2042"/>
                <a:gd name="T17" fmla="*/ 194 h 1268"/>
                <a:gd name="T18" fmla="*/ 74 w 2042"/>
                <a:gd name="T19" fmla="*/ 191 h 1268"/>
                <a:gd name="T20" fmla="*/ 63 w 2042"/>
                <a:gd name="T21" fmla="*/ 189 h 1268"/>
                <a:gd name="T22" fmla="*/ 52 w 2042"/>
                <a:gd name="T23" fmla="*/ 185 h 1268"/>
                <a:gd name="T24" fmla="*/ 9 w 2042"/>
                <a:gd name="T25" fmla="*/ 137 h 1268"/>
                <a:gd name="T26" fmla="*/ 13 w 2042"/>
                <a:gd name="T27" fmla="*/ 52 h 1268"/>
                <a:gd name="T28" fmla="*/ 81 w 2042"/>
                <a:gd name="T29" fmla="*/ 3 h 1268"/>
                <a:gd name="T30" fmla="*/ 176 w 2042"/>
                <a:gd name="T31" fmla="*/ 16 h 1268"/>
                <a:gd name="T32" fmla="*/ 221 w 2042"/>
                <a:gd name="T33" fmla="*/ 55 h 1268"/>
                <a:gd name="T34" fmla="*/ 248 w 2042"/>
                <a:gd name="T35" fmla="*/ 42 h 1268"/>
                <a:gd name="T36" fmla="*/ 293 w 2042"/>
                <a:gd name="T37" fmla="*/ 34 h 1268"/>
                <a:gd name="T38" fmla="*/ 333 w 2042"/>
                <a:gd name="T39" fmla="*/ 48 h 1268"/>
                <a:gd name="T40" fmla="*/ 367 w 2042"/>
                <a:gd name="T41" fmla="*/ 82 h 1268"/>
                <a:gd name="T42" fmla="*/ 386 w 2042"/>
                <a:gd name="T43" fmla="*/ 108 h 1268"/>
                <a:gd name="T44" fmla="*/ 395 w 2042"/>
                <a:gd name="T45" fmla="*/ 105 h 1268"/>
                <a:gd name="T46" fmla="*/ 405 w 2042"/>
                <a:gd name="T47" fmla="*/ 101 h 1268"/>
                <a:gd name="T48" fmla="*/ 416 w 2042"/>
                <a:gd name="T49" fmla="*/ 98 h 1268"/>
                <a:gd name="T50" fmla="*/ 464 w 2042"/>
                <a:gd name="T51" fmla="*/ 104 h 1268"/>
                <a:gd name="T52" fmla="*/ 516 w 2042"/>
                <a:gd name="T53" fmla="*/ 153 h 1268"/>
                <a:gd name="T54" fmla="*/ 516 w 2042"/>
                <a:gd name="T55" fmla="*/ 222 h 1268"/>
                <a:gd name="T56" fmla="*/ 464 w 2042"/>
                <a:gd name="T57" fmla="*/ 274 h 1268"/>
                <a:gd name="T58" fmla="*/ 412 w 2042"/>
                <a:gd name="T59" fmla="*/ 296 h 1268"/>
                <a:gd name="T60" fmla="*/ 397 w 2042"/>
                <a:gd name="T61" fmla="*/ 313 h 1268"/>
                <a:gd name="T62" fmla="*/ 380 w 2042"/>
                <a:gd name="T63" fmla="*/ 326 h 1268"/>
                <a:gd name="T64" fmla="*/ 360 w 2042"/>
                <a:gd name="T65" fmla="*/ 333 h 126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042"/>
                <a:gd name="T100" fmla="*/ 0 h 1268"/>
                <a:gd name="T101" fmla="*/ 2042 w 2042"/>
                <a:gd name="T102" fmla="*/ 1268 h 1268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042" h="1268">
                  <a:moveTo>
                    <a:pt x="1358" y="1268"/>
                  </a:moveTo>
                  <a:lnTo>
                    <a:pt x="1294" y="1255"/>
                  </a:lnTo>
                  <a:lnTo>
                    <a:pt x="1241" y="1239"/>
                  </a:lnTo>
                  <a:lnTo>
                    <a:pt x="1193" y="1220"/>
                  </a:lnTo>
                  <a:lnTo>
                    <a:pt x="1152" y="1198"/>
                  </a:lnTo>
                  <a:lnTo>
                    <a:pt x="1110" y="1171"/>
                  </a:lnTo>
                  <a:lnTo>
                    <a:pt x="1071" y="1144"/>
                  </a:lnTo>
                  <a:lnTo>
                    <a:pt x="1028" y="1109"/>
                  </a:lnTo>
                  <a:lnTo>
                    <a:pt x="987" y="1072"/>
                  </a:lnTo>
                  <a:lnTo>
                    <a:pt x="869" y="1072"/>
                  </a:lnTo>
                  <a:lnTo>
                    <a:pt x="768" y="1067"/>
                  </a:lnTo>
                  <a:lnTo>
                    <a:pt x="679" y="1049"/>
                  </a:lnTo>
                  <a:lnTo>
                    <a:pt x="603" y="1020"/>
                  </a:lnTo>
                  <a:lnTo>
                    <a:pt x="534" y="977"/>
                  </a:lnTo>
                  <a:lnTo>
                    <a:pt x="471" y="917"/>
                  </a:lnTo>
                  <a:lnTo>
                    <a:pt x="413" y="840"/>
                  </a:lnTo>
                  <a:lnTo>
                    <a:pt x="361" y="745"/>
                  </a:lnTo>
                  <a:lnTo>
                    <a:pt x="336" y="735"/>
                  </a:lnTo>
                  <a:lnTo>
                    <a:pt x="312" y="729"/>
                  </a:lnTo>
                  <a:lnTo>
                    <a:pt x="289" y="723"/>
                  </a:lnTo>
                  <a:lnTo>
                    <a:pt x="268" y="720"/>
                  </a:lnTo>
                  <a:lnTo>
                    <a:pt x="245" y="714"/>
                  </a:lnTo>
                  <a:lnTo>
                    <a:pt x="225" y="708"/>
                  </a:lnTo>
                  <a:lnTo>
                    <a:pt x="204" y="700"/>
                  </a:lnTo>
                  <a:lnTo>
                    <a:pt x="184" y="694"/>
                  </a:lnTo>
                  <a:lnTo>
                    <a:pt x="37" y="518"/>
                  </a:lnTo>
                  <a:lnTo>
                    <a:pt x="0" y="349"/>
                  </a:lnTo>
                  <a:lnTo>
                    <a:pt x="49" y="198"/>
                  </a:lnTo>
                  <a:lnTo>
                    <a:pt x="163" y="84"/>
                  </a:lnTo>
                  <a:lnTo>
                    <a:pt x="318" y="12"/>
                  </a:lnTo>
                  <a:lnTo>
                    <a:pt x="503" y="0"/>
                  </a:lnTo>
                  <a:lnTo>
                    <a:pt x="687" y="60"/>
                  </a:lnTo>
                  <a:lnTo>
                    <a:pt x="857" y="208"/>
                  </a:lnTo>
                  <a:lnTo>
                    <a:pt x="865" y="208"/>
                  </a:lnTo>
                  <a:lnTo>
                    <a:pt x="879" y="208"/>
                  </a:lnTo>
                  <a:lnTo>
                    <a:pt x="972" y="161"/>
                  </a:lnTo>
                  <a:lnTo>
                    <a:pt x="1063" y="136"/>
                  </a:lnTo>
                  <a:lnTo>
                    <a:pt x="1146" y="130"/>
                  </a:lnTo>
                  <a:lnTo>
                    <a:pt x="1228" y="148"/>
                  </a:lnTo>
                  <a:lnTo>
                    <a:pt x="1302" y="182"/>
                  </a:lnTo>
                  <a:lnTo>
                    <a:pt x="1371" y="239"/>
                  </a:lnTo>
                  <a:lnTo>
                    <a:pt x="1433" y="312"/>
                  </a:lnTo>
                  <a:lnTo>
                    <a:pt x="1492" y="409"/>
                  </a:lnTo>
                  <a:lnTo>
                    <a:pt x="1509" y="407"/>
                  </a:lnTo>
                  <a:lnTo>
                    <a:pt x="1526" y="403"/>
                  </a:lnTo>
                  <a:lnTo>
                    <a:pt x="1546" y="398"/>
                  </a:lnTo>
                  <a:lnTo>
                    <a:pt x="1567" y="392"/>
                  </a:lnTo>
                  <a:lnTo>
                    <a:pt x="1587" y="384"/>
                  </a:lnTo>
                  <a:lnTo>
                    <a:pt x="1608" y="378"/>
                  </a:lnTo>
                  <a:lnTo>
                    <a:pt x="1627" y="371"/>
                  </a:lnTo>
                  <a:lnTo>
                    <a:pt x="1649" y="367"/>
                  </a:lnTo>
                  <a:lnTo>
                    <a:pt x="1817" y="394"/>
                  </a:lnTo>
                  <a:lnTo>
                    <a:pt x="1942" y="471"/>
                  </a:lnTo>
                  <a:lnTo>
                    <a:pt x="2015" y="582"/>
                  </a:lnTo>
                  <a:lnTo>
                    <a:pt x="2042" y="710"/>
                  </a:lnTo>
                  <a:lnTo>
                    <a:pt x="2017" y="838"/>
                  </a:lnTo>
                  <a:lnTo>
                    <a:pt x="1942" y="952"/>
                  </a:lnTo>
                  <a:lnTo>
                    <a:pt x="1814" y="1037"/>
                  </a:lnTo>
                  <a:lnTo>
                    <a:pt x="1635" y="1080"/>
                  </a:lnTo>
                  <a:lnTo>
                    <a:pt x="1610" y="1121"/>
                  </a:lnTo>
                  <a:lnTo>
                    <a:pt x="1585" y="1156"/>
                  </a:lnTo>
                  <a:lnTo>
                    <a:pt x="1554" y="1187"/>
                  </a:lnTo>
                  <a:lnTo>
                    <a:pt x="1525" y="1214"/>
                  </a:lnTo>
                  <a:lnTo>
                    <a:pt x="1488" y="1235"/>
                  </a:lnTo>
                  <a:lnTo>
                    <a:pt x="1449" y="1251"/>
                  </a:lnTo>
                  <a:lnTo>
                    <a:pt x="1406" y="1262"/>
                  </a:lnTo>
                  <a:lnTo>
                    <a:pt x="1358" y="1268"/>
                  </a:lnTo>
                  <a:close/>
                </a:path>
              </a:pathLst>
            </a:custGeom>
            <a:solidFill>
              <a:srgbClr val="97D7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dirty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1041" name="Freeform 27"/>
            <p:cNvSpPr>
              <a:spLocks/>
            </p:cNvSpPr>
            <p:nvPr/>
          </p:nvSpPr>
          <p:spPr bwMode="auto">
            <a:xfrm>
              <a:off x="914" y="889"/>
              <a:ext cx="1389" cy="841"/>
            </a:xfrm>
            <a:custGeom>
              <a:avLst/>
              <a:gdLst>
                <a:gd name="T0" fmla="*/ 320 w 1955"/>
                <a:gd name="T1" fmla="*/ 310 h 1171"/>
                <a:gd name="T2" fmla="*/ 304 w 1955"/>
                <a:gd name="T3" fmla="*/ 305 h 1171"/>
                <a:gd name="T4" fmla="*/ 291 w 1955"/>
                <a:gd name="T5" fmla="*/ 297 h 1171"/>
                <a:gd name="T6" fmla="*/ 278 w 1955"/>
                <a:gd name="T7" fmla="*/ 286 h 1171"/>
                <a:gd name="T8" fmla="*/ 264 w 1955"/>
                <a:gd name="T9" fmla="*/ 270 h 1171"/>
                <a:gd name="T10" fmla="*/ 254 w 1955"/>
                <a:gd name="T11" fmla="*/ 254 h 1171"/>
                <a:gd name="T12" fmla="*/ 249 w 1955"/>
                <a:gd name="T13" fmla="*/ 245 h 1171"/>
                <a:gd name="T14" fmla="*/ 246 w 1955"/>
                <a:gd name="T15" fmla="*/ 240 h 1171"/>
                <a:gd name="T16" fmla="*/ 219 w 1955"/>
                <a:gd name="T17" fmla="*/ 251 h 1171"/>
                <a:gd name="T18" fmla="*/ 173 w 1955"/>
                <a:gd name="T19" fmla="*/ 256 h 1171"/>
                <a:gd name="T20" fmla="*/ 139 w 1955"/>
                <a:gd name="T21" fmla="*/ 238 h 1171"/>
                <a:gd name="T22" fmla="*/ 117 w 1955"/>
                <a:gd name="T23" fmla="*/ 199 h 1171"/>
                <a:gd name="T24" fmla="*/ 107 w 1955"/>
                <a:gd name="T25" fmla="*/ 168 h 1171"/>
                <a:gd name="T26" fmla="*/ 91 w 1955"/>
                <a:gd name="T27" fmla="*/ 166 h 1171"/>
                <a:gd name="T28" fmla="*/ 72 w 1955"/>
                <a:gd name="T29" fmla="*/ 164 h 1171"/>
                <a:gd name="T30" fmla="*/ 55 w 1955"/>
                <a:gd name="T31" fmla="*/ 163 h 1171"/>
                <a:gd name="T32" fmla="*/ 22 w 1955"/>
                <a:gd name="T33" fmla="*/ 140 h 1171"/>
                <a:gd name="T34" fmla="*/ 0 w 1955"/>
                <a:gd name="T35" fmla="*/ 91 h 1171"/>
                <a:gd name="T36" fmla="*/ 13 w 1955"/>
                <a:gd name="T37" fmla="*/ 45 h 1171"/>
                <a:gd name="T38" fmla="*/ 57 w 1955"/>
                <a:gd name="T39" fmla="*/ 9 h 1171"/>
                <a:gd name="T40" fmla="*/ 109 w 1955"/>
                <a:gd name="T41" fmla="*/ 1 h 1171"/>
                <a:gd name="T42" fmla="*/ 141 w 1955"/>
                <a:gd name="T43" fmla="*/ 8 h 1171"/>
                <a:gd name="T44" fmla="*/ 161 w 1955"/>
                <a:gd name="T45" fmla="*/ 24 h 1171"/>
                <a:gd name="T46" fmla="*/ 182 w 1955"/>
                <a:gd name="T47" fmla="*/ 50 h 1171"/>
                <a:gd name="T48" fmla="*/ 204 w 1955"/>
                <a:gd name="T49" fmla="*/ 62 h 1171"/>
                <a:gd name="T50" fmla="*/ 247 w 1955"/>
                <a:gd name="T51" fmla="*/ 43 h 1171"/>
                <a:gd name="T52" fmla="*/ 303 w 1955"/>
                <a:gd name="T53" fmla="*/ 43 h 1171"/>
                <a:gd name="T54" fmla="*/ 347 w 1955"/>
                <a:gd name="T55" fmla="*/ 87 h 1171"/>
                <a:gd name="T56" fmla="*/ 364 w 1955"/>
                <a:gd name="T57" fmla="*/ 137 h 1171"/>
                <a:gd name="T58" fmla="*/ 371 w 1955"/>
                <a:gd name="T59" fmla="*/ 129 h 1171"/>
                <a:gd name="T60" fmla="*/ 375 w 1955"/>
                <a:gd name="T61" fmla="*/ 124 h 1171"/>
                <a:gd name="T62" fmla="*/ 400 w 1955"/>
                <a:gd name="T63" fmla="*/ 103 h 1171"/>
                <a:gd name="T64" fmla="*/ 442 w 1955"/>
                <a:gd name="T65" fmla="*/ 96 h 1171"/>
                <a:gd name="T66" fmla="*/ 475 w 1955"/>
                <a:gd name="T67" fmla="*/ 119 h 1171"/>
                <a:gd name="T68" fmla="*/ 494 w 1955"/>
                <a:gd name="T69" fmla="*/ 165 h 1171"/>
                <a:gd name="T70" fmla="*/ 492 w 1955"/>
                <a:gd name="T71" fmla="*/ 208 h 1171"/>
                <a:gd name="T72" fmla="*/ 475 w 1955"/>
                <a:gd name="T73" fmla="*/ 232 h 1171"/>
                <a:gd name="T74" fmla="*/ 454 w 1955"/>
                <a:gd name="T75" fmla="*/ 248 h 1171"/>
                <a:gd name="T76" fmla="*/ 428 w 1955"/>
                <a:gd name="T77" fmla="*/ 256 h 1171"/>
                <a:gd name="T78" fmla="*/ 403 w 1955"/>
                <a:gd name="T79" fmla="*/ 256 h 1171"/>
                <a:gd name="T80" fmla="*/ 389 w 1955"/>
                <a:gd name="T81" fmla="*/ 264 h 1171"/>
                <a:gd name="T82" fmla="*/ 379 w 1955"/>
                <a:gd name="T83" fmla="*/ 282 h 1171"/>
                <a:gd name="T84" fmla="*/ 364 w 1955"/>
                <a:gd name="T85" fmla="*/ 301 h 1171"/>
                <a:gd name="T86" fmla="*/ 350 w 1955"/>
                <a:gd name="T87" fmla="*/ 309 h 1171"/>
                <a:gd name="T88" fmla="*/ 344 w 1955"/>
                <a:gd name="T89" fmla="*/ 309 h 1171"/>
                <a:gd name="T90" fmla="*/ 336 w 1955"/>
                <a:gd name="T91" fmla="*/ 310 h 1171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955"/>
                <a:gd name="T139" fmla="*/ 0 h 1171"/>
                <a:gd name="T140" fmla="*/ 1955 w 1955"/>
                <a:gd name="T141" fmla="*/ 1171 h 1171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955" h="1171">
                  <a:moveTo>
                    <a:pt x="1299" y="1171"/>
                  </a:moveTo>
                  <a:lnTo>
                    <a:pt x="1258" y="1163"/>
                  </a:lnTo>
                  <a:lnTo>
                    <a:pt x="1225" y="1155"/>
                  </a:lnTo>
                  <a:lnTo>
                    <a:pt x="1194" y="1143"/>
                  </a:lnTo>
                  <a:lnTo>
                    <a:pt x="1167" y="1132"/>
                  </a:lnTo>
                  <a:lnTo>
                    <a:pt x="1138" y="1114"/>
                  </a:lnTo>
                  <a:lnTo>
                    <a:pt x="1115" y="1097"/>
                  </a:lnTo>
                  <a:lnTo>
                    <a:pt x="1090" y="1074"/>
                  </a:lnTo>
                  <a:lnTo>
                    <a:pt x="1066" y="1052"/>
                  </a:lnTo>
                  <a:lnTo>
                    <a:pt x="1039" y="1016"/>
                  </a:lnTo>
                  <a:lnTo>
                    <a:pt x="1020" y="984"/>
                  </a:lnTo>
                  <a:lnTo>
                    <a:pt x="1000" y="957"/>
                  </a:lnTo>
                  <a:lnTo>
                    <a:pt x="989" y="938"/>
                  </a:lnTo>
                  <a:lnTo>
                    <a:pt x="977" y="920"/>
                  </a:lnTo>
                  <a:lnTo>
                    <a:pt x="969" y="909"/>
                  </a:lnTo>
                  <a:lnTo>
                    <a:pt x="964" y="901"/>
                  </a:lnTo>
                  <a:lnTo>
                    <a:pt x="962" y="901"/>
                  </a:lnTo>
                  <a:lnTo>
                    <a:pt x="859" y="942"/>
                  </a:lnTo>
                  <a:lnTo>
                    <a:pt x="766" y="963"/>
                  </a:lnTo>
                  <a:lnTo>
                    <a:pt x="680" y="961"/>
                  </a:lnTo>
                  <a:lnTo>
                    <a:pt x="607" y="940"/>
                  </a:lnTo>
                  <a:lnTo>
                    <a:pt x="543" y="895"/>
                  </a:lnTo>
                  <a:lnTo>
                    <a:pt x="492" y="833"/>
                  </a:lnTo>
                  <a:lnTo>
                    <a:pt x="457" y="746"/>
                  </a:lnTo>
                  <a:lnTo>
                    <a:pt x="440" y="641"/>
                  </a:lnTo>
                  <a:lnTo>
                    <a:pt x="419" y="632"/>
                  </a:lnTo>
                  <a:lnTo>
                    <a:pt x="392" y="626"/>
                  </a:lnTo>
                  <a:lnTo>
                    <a:pt x="357" y="622"/>
                  </a:lnTo>
                  <a:lnTo>
                    <a:pt x="322" y="620"/>
                  </a:lnTo>
                  <a:lnTo>
                    <a:pt x="283" y="618"/>
                  </a:lnTo>
                  <a:lnTo>
                    <a:pt x="248" y="616"/>
                  </a:lnTo>
                  <a:lnTo>
                    <a:pt x="217" y="612"/>
                  </a:lnTo>
                  <a:lnTo>
                    <a:pt x="192" y="608"/>
                  </a:lnTo>
                  <a:lnTo>
                    <a:pt x="87" y="525"/>
                  </a:lnTo>
                  <a:lnTo>
                    <a:pt x="25" y="436"/>
                  </a:lnTo>
                  <a:lnTo>
                    <a:pt x="0" y="343"/>
                  </a:lnTo>
                  <a:lnTo>
                    <a:pt x="11" y="254"/>
                  </a:lnTo>
                  <a:lnTo>
                    <a:pt x="52" y="168"/>
                  </a:lnTo>
                  <a:lnTo>
                    <a:pt x="124" y="95"/>
                  </a:lnTo>
                  <a:lnTo>
                    <a:pt x="221" y="34"/>
                  </a:lnTo>
                  <a:lnTo>
                    <a:pt x="343" y="0"/>
                  </a:lnTo>
                  <a:lnTo>
                    <a:pt x="428" y="3"/>
                  </a:lnTo>
                  <a:lnTo>
                    <a:pt x="498" y="13"/>
                  </a:lnTo>
                  <a:lnTo>
                    <a:pt x="552" y="31"/>
                  </a:lnTo>
                  <a:lnTo>
                    <a:pt x="597" y="56"/>
                  </a:lnTo>
                  <a:lnTo>
                    <a:pt x="634" y="89"/>
                  </a:lnTo>
                  <a:lnTo>
                    <a:pt x="673" y="133"/>
                  </a:lnTo>
                  <a:lnTo>
                    <a:pt x="713" y="191"/>
                  </a:lnTo>
                  <a:lnTo>
                    <a:pt x="764" y="263"/>
                  </a:lnTo>
                  <a:lnTo>
                    <a:pt x="801" y="232"/>
                  </a:lnTo>
                  <a:lnTo>
                    <a:pt x="874" y="195"/>
                  </a:lnTo>
                  <a:lnTo>
                    <a:pt x="969" y="162"/>
                  </a:lnTo>
                  <a:lnTo>
                    <a:pt x="1078" y="147"/>
                  </a:lnTo>
                  <a:lnTo>
                    <a:pt x="1187" y="160"/>
                  </a:lnTo>
                  <a:lnTo>
                    <a:pt x="1286" y="217"/>
                  </a:lnTo>
                  <a:lnTo>
                    <a:pt x="1363" y="329"/>
                  </a:lnTo>
                  <a:lnTo>
                    <a:pt x="1412" y="511"/>
                  </a:lnTo>
                  <a:lnTo>
                    <a:pt x="1429" y="515"/>
                  </a:lnTo>
                  <a:lnTo>
                    <a:pt x="1448" y="502"/>
                  </a:lnTo>
                  <a:lnTo>
                    <a:pt x="1456" y="488"/>
                  </a:lnTo>
                  <a:lnTo>
                    <a:pt x="1466" y="476"/>
                  </a:lnTo>
                  <a:lnTo>
                    <a:pt x="1472" y="465"/>
                  </a:lnTo>
                  <a:lnTo>
                    <a:pt x="1479" y="457"/>
                  </a:lnTo>
                  <a:lnTo>
                    <a:pt x="1569" y="389"/>
                  </a:lnTo>
                  <a:lnTo>
                    <a:pt x="1656" y="360"/>
                  </a:lnTo>
                  <a:lnTo>
                    <a:pt x="1735" y="362"/>
                  </a:lnTo>
                  <a:lnTo>
                    <a:pt x="1807" y="395"/>
                  </a:lnTo>
                  <a:lnTo>
                    <a:pt x="1867" y="449"/>
                  </a:lnTo>
                  <a:lnTo>
                    <a:pt x="1914" y="527"/>
                  </a:lnTo>
                  <a:lnTo>
                    <a:pt x="1943" y="620"/>
                  </a:lnTo>
                  <a:lnTo>
                    <a:pt x="1955" y="729"/>
                  </a:lnTo>
                  <a:lnTo>
                    <a:pt x="1931" y="783"/>
                  </a:lnTo>
                  <a:lnTo>
                    <a:pt x="1902" y="831"/>
                  </a:lnTo>
                  <a:lnTo>
                    <a:pt x="1867" y="872"/>
                  </a:lnTo>
                  <a:lnTo>
                    <a:pt x="1827" y="907"/>
                  </a:lnTo>
                  <a:lnTo>
                    <a:pt x="1780" y="932"/>
                  </a:lnTo>
                  <a:lnTo>
                    <a:pt x="1732" y="952"/>
                  </a:lnTo>
                  <a:lnTo>
                    <a:pt x="1679" y="963"/>
                  </a:lnTo>
                  <a:lnTo>
                    <a:pt x="1623" y="969"/>
                  </a:lnTo>
                  <a:lnTo>
                    <a:pt x="1580" y="961"/>
                  </a:lnTo>
                  <a:lnTo>
                    <a:pt x="1549" y="973"/>
                  </a:lnTo>
                  <a:lnTo>
                    <a:pt x="1526" y="994"/>
                  </a:lnTo>
                  <a:lnTo>
                    <a:pt x="1509" y="1027"/>
                  </a:lnTo>
                  <a:lnTo>
                    <a:pt x="1489" y="1060"/>
                  </a:lnTo>
                  <a:lnTo>
                    <a:pt x="1464" y="1099"/>
                  </a:lnTo>
                  <a:lnTo>
                    <a:pt x="1429" y="1132"/>
                  </a:lnTo>
                  <a:lnTo>
                    <a:pt x="1383" y="1161"/>
                  </a:lnTo>
                  <a:lnTo>
                    <a:pt x="1371" y="1161"/>
                  </a:lnTo>
                  <a:lnTo>
                    <a:pt x="1359" y="1161"/>
                  </a:lnTo>
                  <a:lnTo>
                    <a:pt x="1350" y="1161"/>
                  </a:lnTo>
                  <a:lnTo>
                    <a:pt x="1340" y="1163"/>
                  </a:lnTo>
                  <a:lnTo>
                    <a:pt x="1319" y="1167"/>
                  </a:lnTo>
                  <a:lnTo>
                    <a:pt x="1299" y="1171"/>
                  </a:lnTo>
                  <a:close/>
                </a:path>
              </a:pathLst>
            </a:custGeom>
            <a:solidFill>
              <a:srgbClr val="9E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dirty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1042" name="Freeform 28"/>
            <p:cNvSpPr>
              <a:spLocks/>
            </p:cNvSpPr>
            <p:nvPr/>
          </p:nvSpPr>
          <p:spPr bwMode="auto">
            <a:xfrm>
              <a:off x="1026" y="960"/>
              <a:ext cx="1207" cy="685"/>
            </a:xfrm>
            <a:custGeom>
              <a:avLst/>
              <a:gdLst>
                <a:gd name="T0" fmla="*/ 193 w 1697"/>
                <a:gd name="T1" fmla="*/ 191 h 956"/>
                <a:gd name="T2" fmla="*/ 151 w 1697"/>
                <a:gd name="T3" fmla="*/ 196 h 956"/>
                <a:gd name="T4" fmla="*/ 112 w 1697"/>
                <a:gd name="T5" fmla="*/ 181 h 956"/>
                <a:gd name="T6" fmla="*/ 85 w 1697"/>
                <a:gd name="T7" fmla="*/ 145 h 956"/>
                <a:gd name="T8" fmla="*/ 76 w 1697"/>
                <a:gd name="T9" fmla="*/ 120 h 956"/>
                <a:gd name="T10" fmla="*/ 65 w 1697"/>
                <a:gd name="T11" fmla="*/ 119 h 956"/>
                <a:gd name="T12" fmla="*/ 52 w 1697"/>
                <a:gd name="T13" fmla="*/ 118 h 956"/>
                <a:gd name="T14" fmla="*/ 39 w 1697"/>
                <a:gd name="T15" fmla="*/ 117 h 956"/>
                <a:gd name="T16" fmla="*/ 16 w 1697"/>
                <a:gd name="T17" fmla="*/ 100 h 956"/>
                <a:gd name="T18" fmla="*/ 0 w 1697"/>
                <a:gd name="T19" fmla="*/ 66 h 956"/>
                <a:gd name="T20" fmla="*/ 8 w 1697"/>
                <a:gd name="T21" fmla="*/ 32 h 956"/>
                <a:gd name="T22" fmla="*/ 38 w 1697"/>
                <a:gd name="T23" fmla="*/ 7 h 956"/>
                <a:gd name="T24" fmla="*/ 76 w 1697"/>
                <a:gd name="T25" fmla="*/ 1 h 956"/>
                <a:gd name="T26" fmla="*/ 101 w 1697"/>
                <a:gd name="T27" fmla="*/ 11 h 956"/>
                <a:gd name="T28" fmla="*/ 119 w 1697"/>
                <a:gd name="T29" fmla="*/ 30 h 956"/>
                <a:gd name="T30" fmla="*/ 137 w 1697"/>
                <a:gd name="T31" fmla="*/ 55 h 956"/>
                <a:gd name="T32" fmla="*/ 157 w 1697"/>
                <a:gd name="T33" fmla="*/ 59 h 956"/>
                <a:gd name="T34" fmla="*/ 203 w 1697"/>
                <a:gd name="T35" fmla="*/ 42 h 956"/>
                <a:gd name="T36" fmla="*/ 259 w 1697"/>
                <a:gd name="T37" fmla="*/ 46 h 956"/>
                <a:gd name="T38" fmla="*/ 302 w 1697"/>
                <a:gd name="T39" fmla="*/ 85 h 956"/>
                <a:gd name="T40" fmla="*/ 314 w 1697"/>
                <a:gd name="T41" fmla="*/ 127 h 956"/>
                <a:gd name="T42" fmla="*/ 323 w 1697"/>
                <a:gd name="T43" fmla="*/ 128 h 956"/>
                <a:gd name="T44" fmla="*/ 336 w 1697"/>
                <a:gd name="T45" fmla="*/ 123 h 956"/>
                <a:gd name="T46" fmla="*/ 347 w 1697"/>
                <a:gd name="T47" fmla="*/ 115 h 956"/>
                <a:gd name="T48" fmla="*/ 377 w 1697"/>
                <a:gd name="T49" fmla="*/ 97 h 956"/>
                <a:gd name="T50" fmla="*/ 420 w 1697"/>
                <a:gd name="T51" fmla="*/ 112 h 956"/>
                <a:gd name="T52" fmla="*/ 434 w 1697"/>
                <a:gd name="T53" fmla="*/ 161 h 956"/>
                <a:gd name="T54" fmla="*/ 400 w 1697"/>
                <a:gd name="T55" fmla="*/ 203 h 956"/>
                <a:gd name="T56" fmla="*/ 351 w 1697"/>
                <a:gd name="T57" fmla="*/ 202 h 956"/>
                <a:gd name="T58" fmla="*/ 341 w 1697"/>
                <a:gd name="T59" fmla="*/ 203 h 956"/>
                <a:gd name="T60" fmla="*/ 334 w 1697"/>
                <a:gd name="T61" fmla="*/ 219 h 956"/>
                <a:gd name="T62" fmla="*/ 324 w 1697"/>
                <a:gd name="T63" fmla="*/ 236 h 956"/>
                <a:gd name="T64" fmla="*/ 295 w 1697"/>
                <a:gd name="T65" fmla="*/ 252 h 956"/>
                <a:gd name="T66" fmla="*/ 263 w 1697"/>
                <a:gd name="T67" fmla="*/ 244 h 956"/>
                <a:gd name="T68" fmla="*/ 240 w 1697"/>
                <a:gd name="T69" fmla="*/ 217 h 956"/>
                <a:gd name="T70" fmla="*/ 222 w 1697"/>
                <a:gd name="T71" fmla="*/ 189 h 95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1697"/>
                <a:gd name="T109" fmla="*/ 0 h 956"/>
                <a:gd name="T110" fmla="*/ 1697 w 1697"/>
                <a:gd name="T111" fmla="*/ 956 h 95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1697" h="956">
                  <a:moveTo>
                    <a:pt x="832" y="683"/>
                  </a:moveTo>
                  <a:lnTo>
                    <a:pt x="754" y="724"/>
                  </a:lnTo>
                  <a:lnTo>
                    <a:pt x="675" y="745"/>
                  </a:lnTo>
                  <a:lnTo>
                    <a:pt x="589" y="743"/>
                  </a:lnTo>
                  <a:lnTo>
                    <a:pt x="512" y="726"/>
                  </a:lnTo>
                  <a:lnTo>
                    <a:pt x="438" y="685"/>
                  </a:lnTo>
                  <a:lnTo>
                    <a:pt x="378" y="629"/>
                  </a:lnTo>
                  <a:lnTo>
                    <a:pt x="335" y="553"/>
                  </a:lnTo>
                  <a:lnTo>
                    <a:pt x="316" y="466"/>
                  </a:lnTo>
                  <a:lnTo>
                    <a:pt x="300" y="458"/>
                  </a:lnTo>
                  <a:lnTo>
                    <a:pt x="279" y="454"/>
                  </a:lnTo>
                  <a:lnTo>
                    <a:pt x="256" y="450"/>
                  </a:lnTo>
                  <a:lnTo>
                    <a:pt x="231" y="450"/>
                  </a:lnTo>
                  <a:lnTo>
                    <a:pt x="203" y="448"/>
                  </a:lnTo>
                  <a:lnTo>
                    <a:pt x="178" y="446"/>
                  </a:lnTo>
                  <a:lnTo>
                    <a:pt x="155" y="443"/>
                  </a:lnTo>
                  <a:lnTo>
                    <a:pt x="139" y="441"/>
                  </a:lnTo>
                  <a:lnTo>
                    <a:pt x="64" y="380"/>
                  </a:lnTo>
                  <a:lnTo>
                    <a:pt x="19" y="317"/>
                  </a:lnTo>
                  <a:lnTo>
                    <a:pt x="0" y="249"/>
                  </a:lnTo>
                  <a:lnTo>
                    <a:pt x="6" y="185"/>
                  </a:lnTo>
                  <a:lnTo>
                    <a:pt x="31" y="123"/>
                  </a:lnTo>
                  <a:lnTo>
                    <a:pt x="81" y="68"/>
                  </a:lnTo>
                  <a:lnTo>
                    <a:pt x="149" y="26"/>
                  </a:lnTo>
                  <a:lnTo>
                    <a:pt x="234" y="0"/>
                  </a:lnTo>
                  <a:lnTo>
                    <a:pt x="298" y="6"/>
                  </a:lnTo>
                  <a:lnTo>
                    <a:pt x="351" y="22"/>
                  </a:lnTo>
                  <a:lnTo>
                    <a:pt x="395" y="45"/>
                  </a:lnTo>
                  <a:lnTo>
                    <a:pt x="434" y="78"/>
                  </a:lnTo>
                  <a:lnTo>
                    <a:pt x="467" y="115"/>
                  </a:lnTo>
                  <a:lnTo>
                    <a:pt x="500" y="159"/>
                  </a:lnTo>
                  <a:lnTo>
                    <a:pt x="533" y="208"/>
                  </a:lnTo>
                  <a:lnTo>
                    <a:pt x="572" y="264"/>
                  </a:lnTo>
                  <a:lnTo>
                    <a:pt x="615" y="222"/>
                  </a:lnTo>
                  <a:lnTo>
                    <a:pt x="692" y="185"/>
                  </a:lnTo>
                  <a:lnTo>
                    <a:pt x="791" y="159"/>
                  </a:lnTo>
                  <a:lnTo>
                    <a:pt x="904" y="156"/>
                  </a:lnTo>
                  <a:lnTo>
                    <a:pt x="1012" y="175"/>
                  </a:lnTo>
                  <a:lnTo>
                    <a:pt x="1109" y="229"/>
                  </a:lnTo>
                  <a:lnTo>
                    <a:pt x="1183" y="322"/>
                  </a:lnTo>
                  <a:lnTo>
                    <a:pt x="1224" y="462"/>
                  </a:lnTo>
                  <a:lnTo>
                    <a:pt x="1229" y="481"/>
                  </a:lnTo>
                  <a:lnTo>
                    <a:pt x="1245" y="489"/>
                  </a:lnTo>
                  <a:lnTo>
                    <a:pt x="1264" y="487"/>
                  </a:lnTo>
                  <a:lnTo>
                    <a:pt x="1289" y="479"/>
                  </a:lnTo>
                  <a:lnTo>
                    <a:pt x="1313" y="466"/>
                  </a:lnTo>
                  <a:lnTo>
                    <a:pt x="1336" y="452"/>
                  </a:lnTo>
                  <a:lnTo>
                    <a:pt x="1355" y="437"/>
                  </a:lnTo>
                  <a:lnTo>
                    <a:pt x="1371" y="427"/>
                  </a:lnTo>
                  <a:lnTo>
                    <a:pt x="1474" y="367"/>
                  </a:lnTo>
                  <a:lnTo>
                    <a:pt x="1567" y="375"/>
                  </a:lnTo>
                  <a:lnTo>
                    <a:pt x="1642" y="427"/>
                  </a:lnTo>
                  <a:lnTo>
                    <a:pt x="1689" y="514"/>
                  </a:lnTo>
                  <a:lnTo>
                    <a:pt x="1697" y="609"/>
                  </a:lnTo>
                  <a:lnTo>
                    <a:pt x="1658" y="702"/>
                  </a:lnTo>
                  <a:lnTo>
                    <a:pt x="1565" y="770"/>
                  </a:lnTo>
                  <a:lnTo>
                    <a:pt x="1408" y="797"/>
                  </a:lnTo>
                  <a:lnTo>
                    <a:pt x="1371" y="766"/>
                  </a:lnTo>
                  <a:lnTo>
                    <a:pt x="1348" y="761"/>
                  </a:lnTo>
                  <a:lnTo>
                    <a:pt x="1330" y="772"/>
                  </a:lnTo>
                  <a:lnTo>
                    <a:pt x="1319" y="799"/>
                  </a:lnTo>
                  <a:lnTo>
                    <a:pt x="1305" y="830"/>
                  </a:lnTo>
                  <a:lnTo>
                    <a:pt x="1289" y="867"/>
                  </a:lnTo>
                  <a:lnTo>
                    <a:pt x="1266" y="898"/>
                  </a:lnTo>
                  <a:lnTo>
                    <a:pt x="1235" y="923"/>
                  </a:lnTo>
                  <a:lnTo>
                    <a:pt x="1152" y="956"/>
                  </a:lnTo>
                  <a:lnTo>
                    <a:pt x="1086" y="956"/>
                  </a:lnTo>
                  <a:lnTo>
                    <a:pt x="1028" y="927"/>
                  </a:lnTo>
                  <a:lnTo>
                    <a:pt x="981" y="881"/>
                  </a:lnTo>
                  <a:lnTo>
                    <a:pt x="938" y="823"/>
                  </a:lnTo>
                  <a:lnTo>
                    <a:pt x="902" y="766"/>
                  </a:lnTo>
                  <a:lnTo>
                    <a:pt x="867" y="716"/>
                  </a:lnTo>
                  <a:lnTo>
                    <a:pt x="832" y="683"/>
                  </a:lnTo>
                  <a:close/>
                </a:path>
              </a:pathLst>
            </a:custGeom>
            <a:solidFill>
              <a:srgbClr val="DE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dirty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1043" name="Freeform 29"/>
            <p:cNvSpPr>
              <a:spLocks/>
            </p:cNvSpPr>
            <p:nvPr/>
          </p:nvSpPr>
          <p:spPr bwMode="auto">
            <a:xfrm>
              <a:off x="2317" y="1258"/>
              <a:ext cx="1160" cy="1154"/>
            </a:xfrm>
            <a:custGeom>
              <a:avLst/>
              <a:gdLst>
                <a:gd name="T0" fmla="*/ 261 w 1513"/>
                <a:gd name="T1" fmla="*/ 254 h 1515"/>
                <a:gd name="T2" fmla="*/ 261 w 1513"/>
                <a:gd name="T3" fmla="*/ 0 h 1515"/>
                <a:gd name="T4" fmla="*/ 314 w 1513"/>
                <a:gd name="T5" fmla="*/ 5 h 1515"/>
                <a:gd name="T6" fmla="*/ 362 w 1513"/>
                <a:gd name="T7" fmla="*/ 20 h 1515"/>
                <a:gd name="T8" fmla="*/ 407 w 1513"/>
                <a:gd name="T9" fmla="*/ 43 h 1515"/>
                <a:gd name="T10" fmla="*/ 445 w 1513"/>
                <a:gd name="T11" fmla="*/ 74 h 1515"/>
                <a:gd name="T12" fmla="*/ 478 w 1513"/>
                <a:gd name="T13" fmla="*/ 112 h 1515"/>
                <a:gd name="T14" fmla="*/ 502 w 1513"/>
                <a:gd name="T15" fmla="*/ 155 h 1515"/>
                <a:gd name="T16" fmla="*/ 518 w 1513"/>
                <a:gd name="T17" fmla="*/ 203 h 1515"/>
                <a:gd name="T18" fmla="*/ 523 w 1513"/>
                <a:gd name="T19" fmla="*/ 254 h 1515"/>
                <a:gd name="T20" fmla="*/ 518 w 1513"/>
                <a:gd name="T21" fmla="*/ 305 h 1515"/>
                <a:gd name="T22" fmla="*/ 502 w 1513"/>
                <a:gd name="T23" fmla="*/ 353 h 1515"/>
                <a:gd name="T24" fmla="*/ 478 w 1513"/>
                <a:gd name="T25" fmla="*/ 396 h 1515"/>
                <a:gd name="T26" fmla="*/ 445 w 1513"/>
                <a:gd name="T27" fmla="*/ 435 h 1515"/>
                <a:gd name="T28" fmla="*/ 407 w 1513"/>
                <a:gd name="T29" fmla="*/ 465 h 1515"/>
                <a:gd name="T30" fmla="*/ 362 w 1513"/>
                <a:gd name="T31" fmla="*/ 490 h 1515"/>
                <a:gd name="T32" fmla="*/ 314 w 1513"/>
                <a:gd name="T33" fmla="*/ 505 h 1515"/>
                <a:gd name="T34" fmla="*/ 261 w 1513"/>
                <a:gd name="T35" fmla="*/ 510 h 1515"/>
                <a:gd name="T36" fmla="*/ 208 w 1513"/>
                <a:gd name="T37" fmla="*/ 505 h 1515"/>
                <a:gd name="T38" fmla="*/ 159 w 1513"/>
                <a:gd name="T39" fmla="*/ 490 h 1515"/>
                <a:gd name="T40" fmla="*/ 115 w 1513"/>
                <a:gd name="T41" fmla="*/ 465 h 1515"/>
                <a:gd name="T42" fmla="*/ 77 w 1513"/>
                <a:gd name="T43" fmla="*/ 435 h 1515"/>
                <a:gd name="T44" fmla="*/ 44 w 1513"/>
                <a:gd name="T45" fmla="*/ 396 h 1515"/>
                <a:gd name="T46" fmla="*/ 20 w 1513"/>
                <a:gd name="T47" fmla="*/ 353 h 1515"/>
                <a:gd name="T48" fmla="*/ 5 w 1513"/>
                <a:gd name="T49" fmla="*/ 305 h 1515"/>
                <a:gd name="T50" fmla="*/ 0 w 1513"/>
                <a:gd name="T51" fmla="*/ 254 h 1515"/>
                <a:gd name="T52" fmla="*/ 5 w 1513"/>
                <a:gd name="T53" fmla="*/ 203 h 1515"/>
                <a:gd name="T54" fmla="*/ 20 w 1513"/>
                <a:gd name="T55" fmla="*/ 155 h 1515"/>
                <a:gd name="T56" fmla="*/ 44 w 1513"/>
                <a:gd name="T57" fmla="*/ 112 h 1515"/>
                <a:gd name="T58" fmla="*/ 77 w 1513"/>
                <a:gd name="T59" fmla="*/ 74 h 1515"/>
                <a:gd name="T60" fmla="*/ 115 w 1513"/>
                <a:gd name="T61" fmla="*/ 43 h 1515"/>
                <a:gd name="T62" fmla="*/ 159 w 1513"/>
                <a:gd name="T63" fmla="*/ 20 h 1515"/>
                <a:gd name="T64" fmla="*/ 208 w 1513"/>
                <a:gd name="T65" fmla="*/ 5 h 1515"/>
                <a:gd name="T66" fmla="*/ 261 w 1513"/>
                <a:gd name="T67" fmla="*/ 0 h 1515"/>
                <a:gd name="T68" fmla="*/ 261 w 1513"/>
                <a:gd name="T69" fmla="*/ 254 h 151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513"/>
                <a:gd name="T106" fmla="*/ 0 h 1515"/>
                <a:gd name="T107" fmla="*/ 1513 w 1513"/>
                <a:gd name="T108" fmla="*/ 1515 h 151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513" h="1515">
                  <a:moveTo>
                    <a:pt x="756" y="754"/>
                  </a:moveTo>
                  <a:lnTo>
                    <a:pt x="756" y="0"/>
                  </a:lnTo>
                  <a:lnTo>
                    <a:pt x="906" y="14"/>
                  </a:lnTo>
                  <a:lnTo>
                    <a:pt x="1049" y="58"/>
                  </a:lnTo>
                  <a:lnTo>
                    <a:pt x="1177" y="128"/>
                  </a:lnTo>
                  <a:lnTo>
                    <a:pt x="1290" y="221"/>
                  </a:lnTo>
                  <a:lnTo>
                    <a:pt x="1381" y="332"/>
                  </a:lnTo>
                  <a:lnTo>
                    <a:pt x="1453" y="460"/>
                  </a:lnTo>
                  <a:lnTo>
                    <a:pt x="1497" y="601"/>
                  </a:lnTo>
                  <a:lnTo>
                    <a:pt x="1513" y="754"/>
                  </a:lnTo>
                  <a:lnTo>
                    <a:pt x="1497" y="906"/>
                  </a:lnTo>
                  <a:lnTo>
                    <a:pt x="1453" y="1049"/>
                  </a:lnTo>
                  <a:lnTo>
                    <a:pt x="1381" y="1177"/>
                  </a:lnTo>
                  <a:lnTo>
                    <a:pt x="1290" y="1292"/>
                  </a:lnTo>
                  <a:lnTo>
                    <a:pt x="1177" y="1383"/>
                  </a:lnTo>
                  <a:lnTo>
                    <a:pt x="1049" y="1454"/>
                  </a:lnTo>
                  <a:lnTo>
                    <a:pt x="906" y="1499"/>
                  </a:lnTo>
                  <a:lnTo>
                    <a:pt x="756" y="1515"/>
                  </a:lnTo>
                  <a:lnTo>
                    <a:pt x="603" y="1499"/>
                  </a:lnTo>
                  <a:lnTo>
                    <a:pt x="462" y="1454"/>
                  </a:lnTo>
                  <a:lnTo>
                    <a:pt x="332" y="1383"/>
                  </a:lnTo>
                  <a:lnTo>
                    <a:pt x="221" y="1292"/>
                  </a:lnTo>
                  <a:lnTo>
                    <a:pt x="128" y="1177"/>
                  </a:lnTo>
                  <a:lnTo>
                    <a:pt x="58" y="1049"/>
                  </a:lnTo>
                  <a:lnTo>
                    <a:pt x="14" y="906"/>
                  </a:lnTo>
                  <a:lnTo>
                    <a:pt x="0" y="754"/>
                  </a:lnTo>
                  <a:lnTo>
                    <a:pt x="14" y="601"/>
                  </a:lnTo>
                  <a:lnTo>
                    <a:pt x="58" y="460"/>
                  </a:lnTo>
                  <a:lnTo>
                    <a:pt x="128" y="332"/>
                  </a:lnTo>
                  <a:lnTo>
                    <a:pt x="221" y="221"/>
                  </a:lnTo>
                  <a:lnTo>
                    <a:pt x="332" y="128"/>
                  </a:lnTo>
                  <a:lnTo>
                    <a:pt x="462" y="58"/>
                  </a:lnTo>
                  <a:lnTo>
                    <a:pt x="603" y="14"/>
                  </a:lnTo>
                  <a:lnTo>
                    <a:pt x="756" y="0"/>
                  </a:lnTo>
                  <a:lnTo>
                    <a:pt x="756" y="754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dirty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1044" name="Freeform 30"/>
            <p:cNvSpPr>
              <a:spLocks/>
            </p:cNvSpPr>
            <p:nvPr/>
          </p:nvSpPr>
          <p:spPr bwMode="auto">
            <a:xfrm>
              <a:off x="2386" y="1327"/>
              <a:ext cx="1023" cy="1032"/>
            </a:xfrm>
            <a:custGeom>
              <a:avLst/>
              <a:gdLst>
                <a:gd name="T0" fmla="*/ 177 w 1455"/>
                <a:gd name="T1" fmla="*/ 0 h 1452"/>
                <a:gd name="T2" fmla="*/ 214 w 1455"/>
                <a:gd name="T3" fmla="*/ 4 h 1452"/>
                <a:gd name="T4" fmla="*/ 247 w 1455"/>
                <a:gd name="T5" fmla="*/ 14 h 1452"/>
                <a:gd name="T6" fmla="*/ 277 w 1455"/>
                <a:gd name="T7" fmla="*/ 31 h 1452"/>
                <a:gd name="T8" fmla="*/ 304 w 1455"/>
                <a:gd name="T9" fmla="*/ 54 h 1452"/>
                <a:gd name="T10" fmla="*/ 325 w 1455"/>
                <a:gd name="T11" fmla="*/ 81 h 1452"/>
                <a:gd name="T12" fmla="*/ 341 w 1455"/>
                <a:gd name="T13" fmla="*/ 112 h 1452"/>
                <a:gd name="T14" fmla="*/ 352 w 1455"/>
                <a:gd name="T15" fmla="*/ 148 h 1452"/>
                <a:gd name="T16" fmla="*/ 356 w 1455"/>
                <a:gd name="T17" fmla="*/ 185 h 1452"/>
                <a:gd name="T18" fmla="*/ 352 w 1455"/>
                <a:gd name="T19" fmla="*/ 222 h 1452"/>
                <a:gd name="T20" fmla="*/ 341 w 1455"/>
                <a:gd name="T21" fmla="*/ 257 h 1452"/>
                <a:gd name="T22" fmla="*/ 325 w 1455"/>
                <a:gd name="T23" fmla="*/ 289 h 1452"/>
                <a:gd name="T24" fmla="*/ 304 w 1455"/>
                <a:gd name="T25" fmla="*/ 316 h 1452"/>
                <a:gd name="T26" fmla="*/ 277 w 1455"/>
                <a:gd name="T27" fmla="*/ 338 h 1452"/>
                <a:gd name="T28" fmla="*/ 247 w 1455"/>
                <a:gd name="T29" fmla="*/ 355 h 1452"/>
                <a:gd name="T30" fmla="*/ 214 w 1455"/>
                <a:gd name="T31" fmla="*/ 367 h 1452"/>
                <a:gd name="T32" fmla="*/ 177 w 1455"/>
                <a:gd name="T33" fmla="*/ 370 h 1452"/>
                <a:gd name="T34" fmla="*/ 142 w 1455"/>
                <a:gd name="T35" fmla="*/ 367 h 1452"/>
                <a:gd name="T36" fmla="*/ 108 w 1455"/>
                <a:gd name="T37" fmla="*/ 355 h 1452"/>
                <a:gd name="T38" fmla="*/ 78 w 1455"/>
                <a:gd name="T39" fmla="*/ 338 h 1452"/>
                <a:gd name="T40" fmla="*/ 52 w 1455"/>
                <a:gd name="T41" fmla="*/ 316 h 1452"/>
                <a:gd name="T42" fmla="*/ 30 w 1455"/>
                <a:gd name="T43" fmla="*/ 289 h 1452"/>
                <a:gd name="T44" fmla="*/ 13 w 1455"/>
                <a:gd name="T45" fmla="*/ 257 h 1452"/>
                <a:gd name="T46" fmla="*/ 4 w 1455"/>
                <a:gd name="T47" fmla="*/ 222 h 1452"/>
                <a:gd name="T48" fmla="*/ 0 w 1455"/>
                <a:gd name="T49" fmla="*/ 185 h 1452"/>
                <a:gd name="T50" fmla="*/ 4 w 1455"/>
                <a:gd name="T51" fmla="*/ 148 h 1452"/>
                <a:gd name="T52" fmla="*/ 13 w 1455"/>
                <a:gd name="T53" fmla="*/ 112 h 1452"/>
                <a:gd name="T54" fmla="*/ 30 w 1455"/>
                <a:gd name="T55" fmla="*/ 81 h 1452"/>
                <a:gd name="T56" fmla="*/ 52 w 1455"/>
                <a:gd name="T57" fmla="*/ 54 h 1452"/>
                <a:gd name="T58" fmla="*/ 78 w 1455"/>
                <a:gd name="T59" fmla="*/ 31 h 1452"/>
                <a:gd name="T60" fmla="*/ 108 w 1455"/>
                <a:gd name="T61" fmla="*/ 14 h 1452"/>
                <a:gd name="T62" fmla="*/ 142 w 1455"/>
                <a:gd name="T63" fmla="*/ 4 h 1452"/>
                <a:gd name="T64" fmla="*/ 177 w 1455"/>
                <a:gd name="T65" fmla="*/ 0 h 145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455"/>
                <a:gd name="T100" fmla="*/ 0 h 1452"/>
                <a:gd name="T101" fmla="*/ 1455 w 1455"/>
                <a:gd name="T102" fmla="*/ 1452 h 1452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455" h="1452">
                  <a:moveTo>
                    <a:pt x="727" y="0"/>
                  </a:moveTo>
                  <a:lnTo>
                    <a:pt x="873" y="14"/>
                  </a:lnTo>
                  <a:lnTo>
                    <a:pt x="1011" y="56"/>
                  </a:lnTo>
                  <a:lnTo>
                    <a:pt x="1133" y="122"/>
                  </a:lnTo>
                  <a:lnTo>
                    <a:pt x="1241" y="213"/>
                  </a:lnTo>
                  <a:lnTo>
                    <a:pt x="1329" y="320"/>
                  </a:lnTo>
                  <a:lnTo>
                    <a:pt x="1397" y="442"/>
                  </a:lnTo>
                  <a:lnTo>
                    <a:pt x="1439" y="578"/>
                  </a:lnTo>
                  <a:lnTo>
                    <a:pt x="1455" y="725"/>
                  </a:lnTo>
                  <a:lnTo>
                    <a:pt x="1439" y="871"/>
                  </a:lnTo>
                  <a:lnTo>
                    <a:pt x="1397" y="1008"/>
                  </a:lnTo>
                  <a:lnTo>
                    <a:pt x="1329" y="1131"/>
                  </a:lnTo>
                  <a:lnTo>
                    <a:pt x="1241" y="1239"/>
                  </a:lnTo>
                  <a:lnTo>
                    <a:pt x="1133" y="1326"/>
                  </a:lnTo>
                  <a:lnTo>
                    <a:pt x="1011" y="1394"/>
                  </a:lnTo>
                  <a:lnTo>
                    <a:pt x="873" y="1437"/>
                  </a:lnTo>
                  <a:lnTo>
                    <a:pt x="727" y="1452"/>
                  </a:lnTo>
                  <a:lnTo>
                    <a:pt x="580" y="1437"/>
                  </a:lnTo>
                  <a:lnTo>
                    <a:pt x="444" y="1394"/>
                  </a:lnTo>
                  <a:lnTo>
                    <a:pt x="320" y="1326"/>
                  </a:lnTo>
                  <a:lnTo>
                    <a:pt x="213" y="1239"/>
                  </a:lnTo>
                  <a:lnTo>
                    <a:pt x="122" y="1131"/>
                  </a:lnTo>
                  <a:lnTo>
                    <a:pt x="56" y="1008"/>
                  </a:lnTo>
                  <a:lnTo>
                    <a:pt x="14" y="871"/>
                  </a:lnTo>
                  <a:lnTo>
                    <a:pt x="0" y="725"/>
                  </a:lnTo>
                  <a:lnTo>
                    <a:pt x="14" y="578"/>
                  </a:lnTo>
                  <a:lnTo>
                    <a:pt x="56" y="442"/>
                  </a:lnTo>
                  <a:lnTo>
                    <a:pt x="122" y="320"/>
                  </a:lnTo>
                  <a:lnTo>
                    <a:pt x="213" y="213"/>
                  </a:lnTo>
                  <a:lnTo>
                    <a:pt x="320" y="122"/>
                  </a:lnTo>
                  <a:lnTo>
                    <a:pt x="444" y="56"/>
                  </a:lnTo>
                  <a:lnTo>
                    <a:pt x="580" y="14"/>
                  </a:lnTo>
                  <a:lnTo>
                    <a:pt x="727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dirty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1045" name="Freeform 31"/>
            <p:cNvSpPr>
              <a:spLocks/>
            </p:cNvSpPr>
            <p:nvPr/>
          </p:nvSpPr>
          <p:spPr bwMode="auto">
            <a:xfrm>
              <a:off x="2447" y="1453"/>
              <a:ext cx="824" cy="830"/>
            </a:xfrm>
            <a:custGeom>
              <a:avLst/>
              <a:gdLst>
                <a:gd name="T0" fmla="*/ 148 w 1160"/>
                <a:gd name="T1" fmla="*/ 0 h 1157"/>
                <a:gd name="T2" fmla="*/ 177 w 1160"/>
                <a:gd name="T3" fmla="*/ 2 h 1157"/>
                <a:gd name="T4" fmla="*/ 205 w 1160"/>
                <a:gd name="T5" fmla="*/ 11 h 1157"/>
                <a:gd name="T6" fmla="*/ 229 w 1160"/>
                <a:gd name="T7" fmla="*/ 26 h 1157"/>
                <a:gd name="T8" fmla="*/ 251 w 1160"/>
                <a:gd name="T9" fmla="*/ 44 h 1157"/>
                <a:gd name="T10" fmla="*/ 269 w 1160"/>
                <a:gd name="T11" fmla="*/ 67 h 1157"/>
                <a:gd name="T12" fmla="*/ 283 w 1160"/>
                <a:gd name="T13" fmla="*/ 93 h 1157"/>
                <a:gd name="T14" fmla="*/ 292 w 1160"/>
                <a:gd name="T15" fmla="*/ 121 h 1157"/>
                <a:gd name="T16" fmla="*/ 296 w 1160"/>
                <a:gd name="T17" fmla="*/ 154 h 1157"/>
                <a:gd name="T18" fmla="*/ 292 w 1160"/>
                <a:gd name="T19" fmla="*/ 183 h 1157"/>
                <a:gd name="T20" fmla="*/ 283 w 1160"/>
                <a:gd name="T21" fmla="*/ 212 h 1157"/>
                <a:gd name="T22" fmla="*/ 269 w 1160"/>
                <a:gd name="T23" fmla="*/ 238 h 1157"/>
                <a:gd name="T24" fmla="*/ 251 w 1160"/>
                <a:gd name="T25" fmla="*/ 261 h 1157"/>
                <a:gd name="T26" fmla="*/ 229 w 1160"/>
                <a:gd name="T27" fmla="*/ 280 h 1157"/>
                <a:gd name="T28" fmla="*/ 205 w 1160"/>
                <a:gd name="T29" fmla="*/ 294 h 1157"/>
                <a:gd name="T30" fmla="*/ 177 w 1160"/>
                <a:gd name="T31" fmla="*/ 303 h 1157"/>
                <a:gd name="T32" fmla="*/ 148 w 1160"/>
                <a:gd name="T33" fmla="*/ 306 h 1157"/>
                <a:gd name="T34" fmla="*/ 118 w 1160"/>
                <a:gd name="T35" fmla="*/ 303 h 1157"/>
                <a:gd name="T36" fmla="*/ 90 w 1160"/>
                <a:gd name="T37" fmla="*/ 294 h 1157"/>
                <a:gd name="T38" fmla="*/ 65 w 1160"/>
                <a:gd name="T39" fmla="*/ 280 h 1157"/>
                <a:gd name="T40" fmla="*/ 43 w 1160"/>
                <a:gd name="T41" fmla="*/ 261 h 1157"/>
                <a:gd name="T42" fmla="*/ 25 w 1160"/>
                <a:gd name="T43" fmla="*/ 238 h 1157"/>
                <a:gd name="T44" fmla="*/ 11 w 1160"/>
                <a:gd name="T45" fmla="*/ 212 h 1157"/>
                <a:gd name="T46" fmla="*/ 3 w 1160"/>
                <a:gd name="T47" fmla="*/ 183 h 1157"/>
                <a:gd name="T48" fmla="*/ 0 w 1160"/>
                <a:gd name="T49" fmla="*/ 154 h 1157"/>
                <a:gd name="T50" fmla="*/ 3 w 1160"/>
                <a:gd name="T51" fmla="*/ 121 h 1157"/>
                <a:gd name="T52" fmla="*/ 11 w 1160"/>
                <a:gd name="T53" fmla="*/ 93 h 1157"/>
                <a:gd name="T54" fmla="*/ 25 w 1160"/>
                <a:gd name="T55" fmla="*/ 67 h 1157"/>
                <a:gd name="T56" fmla="*/ 43 w 1160"/>
                <a:gd name="T57" fmla="*/ 44 h 1157"/>
                <a:gd name="T58" fmla="*/ 65 w 1160"/>
                <a:gd name="T59" fmla="*/ 26 h 1157"/>
                <a:gd name="T60" fmla="*/ 90 w 1160"/>
                <a:gd name="T61" fmla="*/ 11 h 1157"/>
                <a:gd name="T62" fmla="*/ 118 w 1160"/>
                <a:gd name="T63" fmla="*/ 2 h 1157"/>
                <a:gd name="T64" fmla="*/ 148 w 1160"/>
                <a:gd name="T65" fmla="*/ 0 h 115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160"/>
                <a:gd name="T100" fmla="*/ 0 h 1157"/>
                <a:gd name="T101" fmla="*/ 1160 w 1160"/>
                <a:gd name="T102" fmla="*/ 1157 h 115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160" h="1157">
                  <a:moveTo>
                    <a:pt x="580" y="0"/>
                  </a:moveTo>
                  <a:lnTo>
                    <a:pt x="695" y="9"/>
                  </a:lnTo>
                  <a:lnTo>
                    <a:pt x="805" y="44"/>
                  </a:lnTo>
                  <a:lnTo>
                    <a:pt x="902" y="97"/>
                  </a:lnTo>
                  <a:lnTo>
                    <a:pt x="989" y="168"/>
                  </a:lnTo>
                  <a:lnTo>
                    <a:pt x="1059" y="254"/>
                  </a:lnTo>
                  <a:lnTo>
                    <a:pt x="1114" y="353"/>
                  </a:lnTo>
                  <a:lnTo>
                    <a:pt x="1147" y="459"/>
                  </a:lnTo>
                  <a:lnTo>
                    <a:pt x="1160" y="578"/>
                  </a:lnTo>
                  <a:lnTo>
                    <a:pt x="1147" y="692"/>
                  </a:lnTo>
                  <a:lnTo>
                    <a:pt x="1114" y="802"/>
                  </a:lnTo>
                  <a:lnTo>
                    <a:pt x="1059" y="899"/>
                  </a:lnTo>
                  <a:lnTo>
                    <a:pt x="989" y="987"/>
                  </a:lnTo>
                  <a:lnTo>
                    <a:pt x="902" y="1056"/>
                  </a:lnTo>
                  <a:lnTo>
                    <a:pt x="805" y="1111"/>
                  </a:lnTo>
                  <a:lnTo>
                    <a:pt x="695" y="1144"/>
                  </a:lnTo>
                  <a:lnTo>
                    <a:pt x="580" y="1157"/>
                  </a:lnTo>
                  <a:lnTo>
                    <a:pt x="462" y="1144"/>
                  </a:lnTo>
                  <a:lnTo>
                    <a:pt x="353" y="1111"/>
                  </a:lnTo>
                  <a:lnTo>
                    <a:pt x="254" y="1056"/>
                  </a:lnTo>
                  <a:lnTo>
                    <a:pt x="169" y="987"/>
                  </a:lnTo>
                  <a:lnTo>
                    <a:pt x="97" y="899"/>
                  </a:lnTo>
                  <a:lnTo>
                    <a:pt x="45" y="802"/>
                  </a:lnTo>
                  <a:lnTo>
                    <a:pt x="10" y="692"/>
                  </a:lnTo>
                  <a:lnTo>
                    <a:pt x="0" y="578"/>
                  </a:lnTo>
                  <a:lnTo>
                    <a:pt x="10" y="459"/>
                  </a:lnTo>
                  <a:lnTo>
                    <a:pt x="45" y="353"/>
                  </a:lnTo>
                  <a:lnTo>
                    <a:pt x="97" y="254"/>
                  </a:lnTo>
                  <a:lnTo>
                    <a:pt x="169" y="168"/>
                  </a:lnTo>
                  <a:lnTo>
                    <a:pt x="254" y="97"/>
                  </a:lnTo>
                  <a:lnTo>
                    <a:pt x="353" y="44"/>
                  </a:lnTo>
                  <a:lnTo>
                    <a:pt x="462" y="9"/>
                  </a:lnTo>
                  <a:lnTo>
                    <a:pt x="580" y="0"/>
                  </a:lnTo>
                  <a:close/>
                </a:path>
              </a:pathLst>
            </a:custGeom>
            <a:solidFill>
              <a:srgbClr val="FFF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dirty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1046" name="Freeform 32"/>
            <p:cNvSpPr>
              <a:spLocks/>
            </p:cNvSpPr>
            <p:nvPr/>
          </p:nvSpPr>
          <p:spPr bwMode="auto">
            <a:xfrm>
              <a:off x="2862" y="1837"/>
              <a:ext cx="69" cy="57"/>
            </a:xfrm>
            <a:custGeom>
              <a:avLst/>
              <a:gdLst>
                <a:gd name="T0" fmla="*/ 13 w 97"/>
                <a:gd name="T1" fmla="*/ 0 h 79"/>
                <a:gd name="T2" fmla="*/ 16 w 97"/>
                <a:gd name="T3" fmla="*/ 1 h 79"/>
                <a:gd name="T4" fmla="*/ 21 w 97"/>
                <a:gd name="T5" fmla="*/ 3 h 79"/>
                <a:gd name="T6" fmla="*/ 23 w 97"/>
                <a:gd name="T7" fmla="*/ 5 h 79"/>
                <a:gd name="T8" fmla="*/ 25 w 97"/>
                <a:gd name="T9" fmla="*/ 10 h 79"/>
                <a:gd name="T10" fmla="*/ 23 w 97"/>
                <a:gd name="T11" fmla="*/ 14 h 79"/>
                <a:gd name="T12" fmla="*/ 21 w 97"/>
                <a:gd name="T13" fmla="*/ 18 h 79"/>
                <a:gd name="T14" fmla="*/ 16 w 97"/>
                <a:gd name="T15" fmla="*/ 20 h 79"/>
                <a:gd name="T16" fmla="*/ 13 w 97"/>
                <a:gd name="T17" fmla="*/ 22 h 79"/>
                <a:gd name="T18" fmla="*/ 10 w 97"/>
                <a:gd name="T19" fmla="*/ 21 h 79"/>
                <a:gd name="T20" fmla="*/ 8 w 97"/>
                <a:gd name="T21" fmla="*/ 20 h 79"/>
                <a:gd name="T22" fmla="*/ 5 w 97"/>
                <a:gd name="T23" fmla="*/ 19 h 79"/>
                <a:gd name="T24" fmla="*/ 4 w 97"/>
                <a:gd name="T25" fmla="*/ 18 h 79"/>
                <a:gd name="T26" fmla="*/ 1 w 97"/>
                <a:gd name="T27" fmla="*/ 14 h 79"/>
                <a:gd name="T28" fmla="*/ 0 w 97"/>
                <a:gd name="T29" fmla="*/ 10 h 79"/>
                <a:gd name="T30" fmla="*/ 1 w 97"/>
                <a:gd name="T31" fmla="*/ 5 h 79"/>
                <a:gd name="T32" fmla="*/ 4 w 97"/>
                <a:gd name="T33" fmla="*/ 3 h 79"/>
                <a:gd name="T34" fmla="*/ 5 w 97"/>
                <a:gd name="T35" fmla="*/ 1 h 79"/>
                <a:gd name="T36" fmla="*/ 8 w 97"/>
                <a:gd name="T37" fmla="*/ 1 h 79"/>
                <a:gd name="T38" fmla="*/ 10 w 97"/>
                <a:gd name="T39" fmla="*/ 0 h 79"/>
                <a:gd name="T40" fmla="*/ 13 w 97"/>
                <a:gd name="T41" fmla="*/ 0 h 7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97"/>
                <a:gd name="T64" fmla="*/ 0 h 79"/>
                <a:gd name="T65" fmla="*/ 97 w 97"/>
                <a:gd name="T66" fmla="*/ 79 h 79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97" h="79">
                  <a:moveTo>
                    <a:pt x="51" y="0"/>
                  </a:moveTo>
                  <a:lnTo>
                    <a:pt x="66" y="2"/>
                  </a:lnTo>
                  <a:lnTo>
                    <a:pt x="82" y="10"/>
                  </a:lnTo>
                  <a:lnTo>
                    <a:pt x="91" y="19"/>
                  </a:lnTo>
                  <a:lnTo>
                    <a:pt x="97" y="37"/>
                  </a:lnTo>
                  <a:lnTo>
                    <a:pt x="91" y="52"/>
                  </a:lnTo>
                  <a:lnTo>
                    <a:pt x="82" y="66"/>
                  </a:lnTo>
                  <a:lnTo>
                    <a:pt x="66" y="75"/>
                  </a:lnTo>
                  <a:lnTo>
                    <a:pt x="51" y="79"/>
                  </a:lnTo>
                  <a:lnTo>
                    <a:pt x="39" y="77"/>
                  </a:lnTo>
                  <a:lnTo>
                    <a:pt x="29" y="75"/>
                  </a:lnTo>
                  <a:lnTo>
                    <a:pt x="19" y="70"/>
                  </a:lnTo>
                  <a:lnTo>
                    <a:pt x="14" y="66"/>
                  </a:lnTo>
                  <a:lnTo>
                    <a:pt x="2" y="52"/>
                  </a:lnTo>
                  <a:lnTo>
                    <a:pt x="0" y="37"/>
                  </a:lnTo>
                  <a:lnTo>
                    <a:pt x="2" y="19"/>
                  </a:lnTo>
                  <a:lnTo>
                    <a:pt x="14" y="10"/>
                  </a:lnTo>
                  <a:lnTo>
                    <a:pt x="19" y="4"/>
                  </a:lnTo>
                  <a:lnTo>
                    <a:pt x="29" y="2"/>
                  </a:lnTo>
                  <a:lnTo>
                    <a:pt x="39" y="0"/>
                  </a:lnTo>
                  <a:lnTo>
                    <a:pt x="51" y="0"/>
                  </a:lnTo>
                  <a:close/>
                </a:path>
              </a:pathLst>
            </a:custGeom>
            <a:solidFill>
              <a:srgbClr val="FF0F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dirty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1047" name="Freeform 33"/>
            <p:cNvSpPr>
              <a:spLocks/>
            </p:cNvSpPr>
            <p:nvPr/>
          </p:nvSpPr>
          <p:spPr bwMode="auto">
            <a:xfrm>
              <a:off x="2465" y="1741"/>
              <a:ext cx="212" cy="227"/>
            </a:xfrm>
            <a:custGeom>
              <a:avLst/>
              <a:gdLst>
                <a:gd name="T0" fmla="*/ 38 w 298"/>
                <a:gd name="T1" fmla="*/ 0 h 316"/>
                <a:gd name="T2" fmla="*/ 45 w 298"/>
                <a:gd name="T3" fmla="*/ 1 h 316"/>
                <a:gd name="T4" fmla="*/ 53 w 298"/>
                <a:gd name="T5" fmla="*/ 3 h 316"/>
                <a:gd name="T6" fmla="*/ 59 w 298"/>
                <a:gd name="T7" fmla="*/ 6 h 316"/>
                <a:gd name="T8" fmla="*/ 65 w 298"/>
                <a:gd name="T9" fmla="*/ 12 h 316"/>
                <a:gd name="T10" fmla="*/ 69 w 298"/>
                <a:gd name="T11" fmla="*/ 17 h 316"/>
                <a:gd name="T12" fmla="*/ 73 w 298"/>
                <a:gd name="T13" fmla="*/ 24 h 316"/>
                <a:gd name="T14" fmla="*/ 75 w 298"/>
                <a:gd name="T15" fmla="*/ 32 h 316"/>
                <a:gd name="T16" fmla="*/ 76 w 298"/>
                <a:gd name="T17" fmla="*/ 41 h 316"/>
                <a:gd name="T18" fmla="*/ 75 w 298"/>
                <a:gd name="T19" fmla="*/ 50 h 316"/>
                <a:gd name="T20" fmla="*/ 73 w 298"/>
                <a:gd name="T21" fmla="*/ 57 h 316"/>
                <a:gd name="T22" fmla="*/ 69 w 298"/>
                <a:gd name="T23" fmla="*/ 65 h 316"/>
                <a:gd name="T24" fmla="*/ 65 w 298"/>
                <a:gd name="T25" fmla="*/ 72 h 316"/>
                <a:gd name="T26" fmla="*/ 59 w 298"/>
                <a:gd name="T27" fmla="*/ 76 h 316"/>
                <a:gd name="T28" fmla="*/ 53 w 298"/>
                <a:gd name="T29" fmla="*/ 81 h 316"/>
                <a:gd name="T30" fmla="*/ 45 w 298"/>
                <a:gd name="T31" fmla="*/ 83 h 316"/>
                <a:gd name="T32" fmla="*/ 38 w 298"/>
                <a:gd name="T33" fmla="*/ 84 h 316"/>
                <a:gd name="T34" fmla="*/ 30 w 298"/>
                <a:gd name="T35" fmla="*/ 83 h 316"/>
                <a:gd name="T36" fmla="*/ 23 w 298"/>
                <a:gd name="T37" fmla="*/ 81 h 316"/>
                <a:gd name="T38" fmla="*/ 16 w 298"/>
                <a:gd name="T39" fmla="*/ 76 h 316"/>
                <a:gd name="T40" fmla="*/ 11 w 298"/>
                <a:gd name="T41" fmla="*/ 72 h 316"/>
                <a:gd name="T42" fmla="*/ 6 w 298"/>
                <a:gd name="T43" fmla="*/ 65 h 316"/>
                <a:gd name="T44" fmla="*/ 2 w 298"/>
                <a:gd name="T45" fmla="*/ 57 h 316"/>
                <a:gd name="T46" fmla="*/ 1 w 298"/>
                <a:gd name="T47" fmla="*/ 50 h 316"/>
                <a:gd name="T48" fmla="*/ 0 w 298"/>
                <a:gd name="T49" fmla="*/ 41 h 316"/>
                <a:gd name="T50" fmla="*/ 1 w 298"/>
                <a:gd name="T51" fmla="*/ 32 h 316"/>
                <a:gd name="T52" fmla="*/ 2 w 298"/>
                <a:gd name="T53" fmla="*/ 24 h 316"/>
                <a:gd name="T54" fmla="*/ 6 w 298"/>
                <a:gd name="T55" fmla="*/ 17 h 316"/>
                <a:gd name="T56" fmla="*/ 11 w 298"/>
                <a:gd name="T57" fmla="*/ 12 h 316"/>
                <a:gd name="T58" fmla="*/ 16 w 298"/>
                <a:gd name="T59" fmla="*/ 6 h 316"/>
                <a:gd name="T60" fmla="*/ 23 w 298"/>
                <a:gd name="T61" fmla="*/ 3 h 316"/>
                <a:gd name="T62" fmla="*/ 30 w 298"/>
                <a:gd name="T63" fmla="*/ 1 h 316"/>
                <a:gd name="T64" fmla="*/ 38 w 298"/>
                <a:gd name="T65" fmla="*/ 0 h 31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98"/>
                <a:gd name="T100" fmla="*/ 0 h 316"/>
                <a:gd name="T101" fmla="*/ 298 w 298"/>
                <a:gd name="T102" fmla="*/ 316 h 31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98" h="316">
                  <a:moveTo>
                    <a:pt x="147" y="0"/>
                  </a:moveTo>
                  <a:lnTo>
                    <a:pt x="176" y="2"/>
                  </a:lnTo>
                  <a:lnTo>
                    <a:pt x="205" y="12"/>
                  </a:lnTo>
                  <a:lnTo>
                    <a:pt x="230" y="25"/>
                  </a:lnTo>
                  <a:lnTo>
                    <a:pt x="254" y="45"/>
                  </a:lnTo>
                  <a:lnTo>
                    <a:pt x="271" y="66"/>
                  </a:lnTo>
                  <a:lnTo>
                    <a:pt x="285" y="93"/>
                  </a:lnTo>
                  <a:lnTo>
                    <a:pt x="294" y="122"/>
                  </a:lnTo>
                  <a:lnTo>
                    <a:pt x="298" y="155"/>
                  </a:lnTo>
                  <a:lnTo>
                    <a:pt x="294" y="186"/>
                  </a:lnTo>
                  <a:lnTo>
                    <a:pt x="285" y="217"/>
                  </a:lnTo>
                  <a:lnTo>
                    <a:pt x="271" y="242"/>
                  </a:lnTo>
                  <a:lnTo>
                    <a:pt x="254" y="268"/>
                  </a:lnTo>
                  <a:lnTo>
                    <a:pt x="230" y="285"/>
                  </a:lnTo>
                  <a:lnTo>
                    <a:pt x="205" y="303"/>
                  </a:lnTo>
                  <a:lnTo>
                    <a:pt x="176" y="312"/>
                  </a:lnTo>
                  <a:lnTo>
                    <a:pt x="147" y="316"/>
                  </a:lnTo>
                  <a:lnTo>
                    <a:pt x="116" y="312"/>
                  </a:lnTo>
                  <a:lnTo>
                    <a:pt x="89" y="303"/>
                  </a:lnTo>
                  <a:lnTo>
                    <a:pt x="64" y="285"/>
                  </a:lnTo>
                  <a:lnTo>
                    <a:pt x="42" y="268"/>
                  </a:lnTo>
                  <a:lnTo>
                    <a:pt x="23" y="242"/>
                  </a:lnTo>
                  <a:lnTo>
                    <a:pt x="9" y="217"/>
                  </a:lnTo>
                  <a:lnTo>
                    <a:pt x="1" y="186"/>
                  </a:lnTo>
                  <a:lnTo>
                    <a:pt x="0" y="155"/>
                  </a:lnTo>
                  <a:lnTo>
                    <a:pt x="1" y="122"/>
                  </a:lnTo>
                  <a:lnTo>
                    <a:pt x="9" y="93"/>
                  </a:lnTo>
                  <a:lnTo>
                    <a:pt x="23" y="66"/>
                  </a:lnTo>
                  <a:lnTo>
                    <a:pt x="42" y="45"/>
                  </a:lnTo>
                  <a:lnTo>
                    <a:pt x="64" y="25"/>
                  </a:lnTo>
                  <a:lnTo>
                    <a:pt x="89" y="12"/>
                  </a:lnTo>
                  <a:lnTo>
                    <a:pt x="116" y="2"/>
                  </a:lnTo>
                  <a:lnTo>
                    <a:pt x="147" y="0"/>
                  </a:lnTo>
                  <a:close/>
                </a:path>
              </a:pathLst>
            </a:custGeom>
            <a:solidFill>
              <a:srgbClr val="FF87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dirty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1048" name="Freeform 34"/>
            <p:cNvSpPr>
              <a:spLocks/>
            </p:cNvSpPr>
            <p:nvPr/>
          </p:nvSpPr>
          <p:spPr bwMode="auto">
            <a:xfrm>
              <a:off x="3133" y="1747"/>
              <a:ext cx="216" cy="223"/>
            </a:xfrm>
            <a:custGeom>
              <a:avLst/>
              <a:gdLst>
                <a:gd name="T0" fmla="*/ 38 w 305"/>
                <a:gd name="T1" fmla="*/ 0 h 310"/>
                <a:gd name="T2" fmla="*/ 45 w 305"/>
                <a:gd name="T3" fmla="*/ 1 h 310"/>
                <a:gd name="T4" fmla="*/ 53 w 305"/>
                <a:gd name="T5" fmla="*/ 3 h 310"/>
                <a:gd name="T6" fmla="*/ 59 w 305"/>
                <a:gd name="T7" fmla="*/ 6 h 310"/>
                <a:gd name="T8" fmla="*/ 65 w 305"/>
                <a:gd name="T9" fmla="*/ 12 h 310"/>
                <a:gd name="T10" fmla="*/ 69 w 305"/>
                <a:gd name="T11" fmla="*/ 17 h 310"/>
                <a:gd name="T12" fmla="*/ 73 w 305"/>
                <a:gd name="T13" fmla="*/ 25 h 310"/>
                <a:gd name="T14" fmla="*/ 76 w 305"/>
                <a:gd name="T15" fmla="*/ 32 h 310"/>
                <a:gd name="T16" fmla="*/ 76 w 305"/>
                <a:gd name="T17" fmla="*/ 42 h 310"/>
                <a:gd name="T18" fmla="*/ 76 w 305"/>
                <a:gd name="T19" fmla="*/ 49 h 310"/>
                <a:gd name="T20" fmla="*/ 73 w 305"/>
                <a:gd name="T21" fmla="*/ 58 h 310"/>
                <a:gd name="T22" fmla="*/ 69 w 305"/>
                <a:gd name="T23" fmla="*/ 64 h 310"/>
                <a:gd name="T24" fmla="*/ 65 w 305"/>
                <a:gd name="T25" fmla="*/ 71 h 310"/>
                <a:gd name="T26" fmla="*/ 59 w 305"/>
                <a:gd name="T27" fmla="*/ 75 h 310"/>
                <a:gd name="T28" fmla="*/ 53 w 305"/>
                <a:gd name="T29" fmla="*/ 79 h 310"/>
                <a:gd name="T30" fmla="*/ 45 w 305"/>
                <a:gd name="T31" fmla="*/ 82 h 310"/>
                <a:gd name="T32" fmla="*/ 38 w 305"/>
                <a:gd name="T33" fmla="*/ 83 h 310"/>
                <a:gd name="T34" fmla="*/ 30 w 305"/>
                <a:gd name="T35" fmla="*/ 82 h 310"/>
                <a:gd name="T36" fmla="*/ 23 w 305"/>
                <a:gd name="T37" fmla="*/ 79 h 310"/>
                <a:gd name="T38" fmla="*/ 16 w 305"/>
                <a:gd name="T39" fmla="*/ 75 h 310"/>
                <a:gd name="T40" fmla="*/ 11 w 305"/>
                <a:gd name="T41" fmla="*/ 71 h 310"/>
                <a:gd name="T42" fmla="*/ 6 w 305"/>
                <a:gd name="T43" fmla="*/ 64 h 310"/>
                <a:gd name="T44" fmla="*/ 3 w 305"/>
                <a:gd name="T45" fmla="*/ 58 h 310"/>
                <a:gd name="T46" fmla="*/ 1 w 305"/>
                <a:gd name="T47" fmla="*/ 49 h 310"/>
                <a:gd name="T48" fmla="*/ 0 w 305"/>
                <a:gd name="T49" fmla="*/ 42 h 310"/>
                <a:gd name="T50" fmla="*/ 1 w 305"/>
                <a:gd name="T51" fmla="*/ 32 h 310"/>
                <a:gd name="T52" fmla="*/ 3 w 305"/>
                <a:gd name="T53" fmla="*/ 25 h 310"/>
                <a:gd name="T54" fmla="*/ 6 w 305"/>
                <a:gd name="T55" fmla="*/ 17 h 310"/>
                <a:gd name="T56" fmla="*/ 11 w 305"/>
                <a:gd name="T57" fmla="*/ 12 h 310"/>
                <a:gd name="T58" fmla="*/ 16 w 305"/>
                <a:gd name="T59" fmla="*/ 6 h 310"/>
                <a:gd name="T60" fmla="*/ 23 w 305"/>
                <a:gd name="T61" fmla="*/ 3 h 310"/>
                <a:gd name="T62" fmla="*/ 30 w 305"/>
                <a:gd name="T63" fmla="*/ 1 h 310"/>
                <a:gd name="T64" fmla="*/ 38 w 305"/>
                <a:gd name="T65" fmla="*/ 0 h 31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05"/>
                <a:gd name="T100" fmla="*/ 0 h 310"/>
                <a:gd name="T101" fmla="*/ 305 w 305"/>
                <a:gd name="T102" fmla="*/ 310 h 310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05" h="310">
                  <a:moveTo>
                    <a:pt x="153" y="0"/>
                  </a:moveTo>
                  <a:lnTo>
                    <a:pt x="182" y="2"/>
                  </a:lnTo>
                  <a:lnTo>
                    <a:pt x="212" y="10"/>
                  </a:lnTo>
                  <a:lnTo>
                    <a:pt x="237" y="23"/>
                  </a:lnTo>
                  <a:lnTo>
                    <a:pt x="260" y="42"/>
                  </a:lnTo>
                  <a:lnTo>
                    <a:pt x="277" y="64"/>
                  </a:lnTo>
                  <a:lnTo>
                    <a:pt x="291" y="93"/>
                  </a:lnTo>
                  <a:lnTo>
                    <a:pt x="301" y="120"/>
                  </a:lnTo>
                  <a:lnTo>
                    <a:pt x="305" y="155"/>
                  </a:lnTo>
                  <a:lnTo>
                    <a:pt x="301" y="184"/>
                  </a:lnTo>
                  <a:lnTo>
                    <a:pt x="291" y="215"/>
                  </a:lnTo>
                  <a:lnTo>
                    <a:pt x="277" y="240"/>
                  </a:lnTo>
                  <a:lnTo>
                    <a:pt x="260" y="264"/>
                  </a:lnTo>
                  <a:lnTo>
                    <a:pt x="237" y="281"/>
                  </a:lnTo>
                  <a:lnTo>
                    <a:pt x="212" y="296"/>
                  </a:lnTo>
                  <a:lnTo>
                    <a:pt x="182" y="306"/>
                  </a:lnTo>
                  <a:lnTo>
                    <a:pt x="153" y="310"/>
                  </a:lnTo>
                  <a:lnTo>
                    <a:pt x="120" y="306"/>
                  </a:lnTo>
                  <a:lnTo>
                    <a:pt x="93" y="296"/>
                  </a:lnTo>
                  <a:lnTo>
                    <a:pt x="66" y="281"/>
                  </a:lnTo>
                  <a:lnTo>
                    <a:pt x="45" y="264"/>
                  </a:lnTo>
                  <a:lnTo>
                    <a:pt x="23" y="240"/>
                  </a:lnTo>
                  <a:lnTo>
                    <a:pt x="10" y="215"/>
                  </a:lnTo>
                  <a:lnTo>
                    <a:pt x="2" y="184"/>
                  </a:lnTo>
                  <a:lnTo>
                    <a:pt x="0" y="155"/>
                  </a:lnTo>
                  <a:lnTo>
                    <a:pt x="2" y="120"/>
                  </a:lnTo>
                  <a:lnTo>
                    <a:pt x="10" y="93"/>
                  </a:lnTo>
                  <a:lnTo>
                    <a:pt x="23" y="64"/>
                  </a:lnTo>
                  <a:lnTo>
                    <a:pt x="45" y="42"/>
                  </a:lnTo>
                  <a:lnTo>
                    <a:pt x="66" y="23"/>
                  </a:lnTo>
                  <a:lnTo>
                    <a:pt x="93" y="10"/>
                  </a:lnTo>
                  <a:lnTo>
                    <a:pt x="120" y="2"/>
                  </a:lnTo>
                  <a:lnTo>
                    <a:pt x="153" y="0"/>
                  </a:lnTo>
                  <a:close/>
                </a:path>
              </a:pathLst>
            </a:custGeom>
            <a:solidFill>
              <a:srgbClr val="FF87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dirty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1049" name="Freeform 35"/>
            <p:cNvSpPr>
              <a:spLocks/>
            </p:cNvSpPr>
            <p:nvPr/>
          </p:nvSpPr>
          <p:spPr bwMode="auto">
            <a:xfrm>
              <a:off x="2680" y="1699"/>
              <a:ext cx="128" cy="75"/>
            </a:xfrm>
            <a:custGeom>
              <a:avLst/>
              <a:gdLst>
                <a:gd name="T0" fmla="*/ 46 w 180"/>
                <a:gd name="T1" fmla="*/ 12 h 103"/>
                <a:gd name="T2" fmla="*/ 43 w 180"/>
                <a:gd name="T3" fmla="*/ 13 h 103"/>
                <a:gd name="T4" fmla="*/ 39 w 180"/>
                <a:gd name="T5" fmla="*/ 17 h 103"/>
                <a:gd name="T6" fmla="*/ 37 w 180"/>
                <a:gd name="T7" fmla="*/ 20 h 103"/>
                <a:gd name="T8" fmla="*/ 34 w 180"/>
                <a:gd name="T9" fmla="*/ 23 h 103"/>
                <a:gd name="T10" fmla="*/ 31 w 180"/>
                <a:gd name="T11" fmla="*/ 26 h 103"/>
                <a:gd name="T12" fmla="*/ 27 w 180"/>
                <a:gd name="T13" fmla="*/ 28 h 103"/>
                <a:gd name="T14" fmla="*/ 23 w 180"/>
                <a:gd name="T15" fmla="*/ 29 h 103"/>
                <a:gd name="T16" fmla="*/ 19 w 180"/>
                <a:gd name="T17" fmla="*/ 28 h 103"/>
                <a:gd name="T18" fmla="*/ 16 w 180"/>
                <a:gd name="T19" fmla="*/ 23 h 103"/>
                <a:gd name="T20" fmla="*/ 16 w 180"/>
                <a:gd name="T21" fmla="*/ 18 h 103"/>
                <a:gd name="T22" fmla="*/ 16 w 180"/>
                <a:gd name="T23" fmla="*/ 14 h 103"/>
                <a:gd name="T24" fmla="*/ 16 w 180"/>
                <a:gd name="T25" fmla="*/ 12 h 103"/>
                <a:gd name="T26" fmla="*/ 17 w 180"/>
                <a:gd name="T27" fmla="*/ 8 h 103"/>
                <a:gd name="T28" fmla="*/ 18 w 180"/>
                <a:gd name="T29" fmla="*/ 7 h 103"/>
                <a:gd name="T30" fmla="*/ 18 w 180"/>
                <a:gd name="T31" fmla="*/ 6 h 103"/>
                <a:gd name="T32" fmla="*/ 17 w 180"/>
                <a:gd name="T33" fmla="*/ 7 h 103"/>
                <a:gd name="T34" fmla="*/ 0 w 180"/>
                <a:gd name="T35" fmla="*/ 16 h 103"/>
                <a:gd name="T36" fmla="*/ 3 w 180"/>
                <a:gd name="T37" fmla="*/ 9 h 103"/>
                <a:gd name="T38" fmla="*/ 6 w 180"/>
                <a:gd name="T39" fmla="*/ 6 h 103"/>
                <a:gd name="T40" fmla="*/ 11 w 180"/>
                <a:gd name="T41" fmla="*/ 3 h 103"/>
                <a:gd name="T42" fmla="*/ 17 w 180"/>
                <a:gd name="T43" fmla="*/ 1 h 103"/>
                <a:gd name="T44" fmla="*/ 23 w 180"/>
                <a:gd name="T45" fmla="*/ 0 h 103"/>
                <a:gd name="T46" fmla="*/ 29 w 180"/>
                <a:gd name="T47" fmla="*/ 1 h 103"/>
                <a:gd name="T48" fmla="*/ 35 w 180"/>
                <a:gd name="T49" fmla="*/ 1 h 103"/>
                <a:gd name="T50" fmla="*/ 41 w 180"/>
                <a:gd name="T51" fmla="*/ 4 h 103"/>
                <a:gd name="T52" fmla="*/ 41 w 180"/>
                <a:gd name="T53" fmla="*/ 5 h 103"/>
                <a:gd name="T54" fmla="*/ 44 w 180"/>
                <a:gd name="T55" fmla="*/ 7 h 103"/>
                <a:gd name="T56" fmla="*/ 46 w 180"/>
                <a:gd name="T57" fmla="*/ 9 h 103"/>
                <a:gd name="T58" fmla="*/ 46 w 180"/>
                <a:gd name="T59" fmla="*/ 12 h 103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180"/>
                <a:gd name="T91" fmla="*/ 0 h 103"/>
                <a:gd name="T92" fmla="*/ 180 w 180"/>
                <a:gd name="T93" fmla="*/ 103 h 103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180" h="103">
                  <a:moveTo>
                    <a:pt x="180" y="44"/>
                  </a:moveTo>
                  <a:lnTo>
                    <a:pt x="167" y="48"/>
                  </a:lnTo>
                  <a:lnTo>
                    <a:pt x="155" y="58"/>
                  </a:lnTo>
                  <a:lnTo>
                    <a:pt x="144" y="70"/>
                  </a:lnTo>
                  <a:lnTo>
                    <a:pt x="134" y="83"/>
                  </a:lnTo>
                  <a:lnTo>
                    <a:pt x="120" y="93"/>
                  </a:lnTo>
                  <a:lnTo>
                    <a:pt x="107" y="101"/>
                  </a:lnTo>
                  <a:lnTo>
                    <a:pt x="91" y="103"/>
                  </a:lnTo>
                  <a:lnTo>
                    <a:pt x="76" y="99"/>
                  </a:lnTo>
                  <a:lnTo>
                    <a:pt x="64" y="81"/>
                  </a:lnTo>
                  <a:lnTo>
                    <a:pt x="60" y="66"/>
                  </a:lnTo>
                  <a:lnTo>
                    <a:pt x="60" y="50"/>
                  </a:lnTo>
                  <a:lnTo>
                    <a:pt x="66" y="41"/>
                  </a:lnTo>
                  <a:lnTo>
                    <a:pt x="68" y="29"/>
                  </a:lnTo>
                  <a:lnTo>
                    <a:pt x="72" y="23"/>
                  </a:lnTo>
                  <a:lnTo>
                    <a:pt x="72" y="21"/>
                  </a:lnTo>
                  <a:lnTo>
                    <a:pt x="68" y="23"/>
                  </a:lnTo>
                  <a:lnTo>
                    <a:pt x="0" y="56"/>
                  </a:lnTo>
                  <a:lnTo>
                    <a:pt x="10" y="35"/>
                  </a:lnTo>
                  <a:lnTo>
                    <a:pt x="25" y="21"/>
                  </a:lnTo>
                  <a:lnTo>
                    <a:pt x="45" y="10"/>
                  </a:lnTo>
                  <a:lnTo>
                    <a:pt x="68" y="4"/>
                  </a:lnTo>
                  <a:lnTo>
                    <a:pt x="91" y="0"/>
                  </a:lnTo>
                  <a:lnTo>
                    <a:pt x="115" y="2"/>
                  </a:lnTo>
                  <a:lnTo>
                    <a:pt x="136" y="6"/>
                  </a:lnTo>
                  <a:lnTo>
                    <a:pt x="159" y="15"/>
                  </a:lnTo>
                  <a:lnTo>
                    <a:pt x="163" y="19"/>
                  </a:lnTo>
                  <a:lnTo>
                    <a:pt x="173" y="25"/>
                  </a:lnTo>
                  <a:lnTo>
                    <a:pt x="179" y="31"/>
                  </a:lnTo>
                  <a:lnTo>
                    <a:pt x="180" y="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dirty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1050" name="Freeform 36"/>
            <p:cNvSpPr>
              <a:spLocks/>
            </p:cNvSpPr>
            <p:nvPr/>
          </p:nvSpPr>
          <p:spPr bwMode="auto">
            <a:xfrm>
              <a:off x="2993" y="1701"/>
              <a:ext cx="126" cy="76"/>
            </a:xfrm>
            <a:custGeom>
              <a:avLst/>
              <a:gdLst>
                <a:gd name="T0" fmla="*/ 1 w 179"/>
                <a:gd name="T1" fmla="*/ 12 h 105"/>
                <a:gd name="T2" fmla="*/ 3 w 179"/>
                <a:gd name="T3" fmla="*/ 14 h 105"/>
                <a:gd name="T4" fmla="*/ 6 w 179"/>
                <a:gd name="T5" fmla="*/ 16 h 105"/>
                <a:gd name="T6" fmla="*/ 8 w 179"/>
                <a:gd name="T7" fmla="*/ 20 h 105"/>
                <a:gd name="T8" fmla="*/ 11 w 179"/>
                <a:gd name="T9" fmla="*/ 24 h 105"/>
                <a:gd name="T10" fmla="*/ 14 w 179"/>
                <a:gd name="T11" fmla="*/ 26 h 105"/>
                <a:gd name="T12" fmla="*/ 18 w 179"/>
                <a:gd name="T13" fmla="*/ 28 h 105"/>
                <a:gd name="T14" fmla="*/ 22 w 179"/>
                <a:gd name="T15" fmla="*/ 29 h 105"/>
                <a:gd name="T16" fmla="*/ 26 w 179"/>
                <a:gd name="T17" fmla="*/ 28 h 105"/>
                <a:gd name="T18" fmla="*/ 28 w 179"/>
                <a:gd name="T19" fmla="*/ 22 h 105"/>
                <a:gd name="T20" fmla="*/ 30 w 179"/>
                <a:gd name="T21" fmla="*/ 18 h 105"/>
                <a:gd name="T22" fmla="*/ 29 w 179"/>
                <a:gd name="T23" fmla="*/ 14 h 105"/>
                <a:gd name="T24" fmla="*/ 28 w 179"/>
                <a:gd name="T25" fmla="*/ 12 h 105"/>
                <a:gd name="T26" fmla="*/ 27 w 179"/>
                <a:gd name="T27" fmla="*/ 9 h 105"/>
                <a:gd name="T28" fmla="*/ 26 w 179"/>
                <a:gd name="T29" fmla="*/ 7 h 105"/>
                <a:gd name="T30" fmla="*/ 26 w 179"/>
                <a:gd name="T31" fmla="*/ 7 h 105"/>
                <a:gd name="T32" fmla="*/ 27 w 179"/>
                <a:gd name="T33" fmla="*/ 7 h 105"/>
                <a:gd name="T34" fmla="*/ 44 w 179"/>
                <a:gd name="T35" fmla="*/ 14 h 105"/>
                <a:gd name="T36" fmla="*/ 41 w 179"/>
                <a:gd name="T37" fmla="*/ 9 h 105"/>
                <a:gd name="T38" fmla="*/ 37 w 179"/>
                <a:gd name="T39" fmla="*/ 6 h 105"/>
                <a:gd name="T40" fmla="*/ 32 w 179"/>
                <a:gd name="T41" fmla="*/ 3 h 105"/>
                <a:gd name="T42" fmla="*/ 27 w 179"/>
                <a:gd name="T43" fmla="*/ 1 h 105"/>
                <a:gd name="T44" fmla="*/ 21 w 179"/>
                <a:gd name="T45" fmla="*/ 0 h 105"/>
                <a:gd name="T46" fmla="*/ 15 w 179"/>
                <a:gd name="T47" fmla="*/ 1 h 105"/>
                <a:gd name="T48" fmla="*/ 10 w 179"/>
                <a:gd name="T49" fmla="*/ 1 h 105"/>
                <a:gd name="T50" fmla="*/ 6 w 179"/>
                <a:gd name="T51" fmla="*/ 4 h 105"/>
                <a:gd name="T52" fmla="*/ 4 w 179"/>
                <a:gd name="T53" fmla="*/ 5 h 105"/>
                <a:gd name="T54" fmla="*/ 2 w 179"/>
                <a:gd name="T55" fmla="*/ 7 h 105"/>
                <a:gd name="T56" fmla="*/ 0 w 179"/>
                <a:gd name="T57" fmla="*/ 9 h 105"/>
                <a:gd name="T58" fmla="*/ 1 w 179"/>
                <a:gd name="T59" fmla="*/ 12 h 105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179"/>
                <a:gd name="T91" fmla="*/ 0 h 105"/>
                <a:gd name="T92" fmla="*/ 179 w 179"/>
                <a:gd name="T93" fmla="*/ 105 h 105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179" h="105">
                  <a:moveTo>
                    <a:pt x="2" y="46"/>
                  </a:moveTo>
                  <a:lnTo>
                    <a:pt x="12" y="50"/>
                  </a:lnTo>
                  <a:lnTo>
                    <a:pt x="22" y="60"/>
                  </a:lnTo>
                  <a:lnTo>
                    <a:pt x="33" y="72"/>
                  </a:lnTo>
                  <a:lnTo>
                    <a:pt x="45" y="85"/>
                  </a:lnTo>
                  <a:lnTo>
                    <a:pt x="57" y="95"/>
                  </a:lnTo>
                  <a:lnTo>
                    <a:pt x="72" y="103"/>
                  </a:lnTo>
                  <a:lnTo>
                    <a:pt x="88" y="105"/>
                  </a:lnTo>
                  <a:lnTo>
                    <a:pt x="107" y="101"/>
                  </a:lnTo>
                  <a:lnTo>
                    <a:pt x="115" y="83"/>
                  </a:lnTo>
                  <a:lnTo>
                    <a:pt x="119" y="68"/>
                  </a:lnTo>
                  <a:lnTo>
                    <a:pt x="117" y="52"/>
                  </a:lnTo>
                  <a:lnTo>
                    <a:pt x="115" y="42"/>
                  </a:lnTo>
                  <a:lnTo>
                    <a:pt x="109" y="31"/>
                  </a:lnTo>
                  <a:lnTo>
                    <a:pt x="105" y="25"/>
                  </a:lnTo>
                  <a:lnTo>
                    <a:pt x="105" y="23"/>
                  </a:lnTo>
                  <a:lnTo>
                    <a:pt x="111" y="25"/>
                  </a:lnTo>
                  <a:lnTo>
                    <a:pt x="179" y="54"/>
                  </a:lnTo>
                  <a:lnTo>
                    <a:pt x="167" y="35"/>
                  </a:lnTo>
                  <a:lnTo>
                    <a:pt x="150" y="21"/>
                  </a:lnTo>
                  <a:lnTo>
                    <a:pt x="130" y="10"/>
                  </a:lnTo>
                  <a:lnTo>
                    <a:pt x="111" y="4"/>
                  </a:lnTo>
                  <a:lnTo>
                    <a:pt x="86" y="0"/>
                  </a:lnTo>
                  <a:lnTo>
                    <a:pt x="62" y="2"/>
                  </a:lnTo>
                  <a:lnTo>
                    <a:pt x="41" y="6"/>
                  </a:lnTo>
                  <a:lnTo>
                    <a:pt x="22" y="13"/>
                  </a:lnTo>
                  <a:lnTo>
                    <a:pt x="14" y="19"/>
                  </a:lnTo>
                  <a:lnTo>
                    <a:pt x="8" y="27"/>
                  </a:lnTo>
                  <a:lnTo>
                    <a:pt x="0" y="33"/>
                  </a:lnTo>
                  <a:lnTo>
                    <a:pt x="2" y="4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dirty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1051" name="Freeform 37"/>
            <p:cNvSpPr>
              <a:spLocks/>
            </p:cNvSpPr>
            <p:nvPr/>
          </p:nvSpPr>
          <p:spPr bwMode="auto">
            <a:xfrm>
              <a:off x="2740" y="1721"/>
              <a:ext cx="35" cy="20"/>
            </a:xfrm>
            <a:custGeom>
              <a:avLst/>
              <a:gdLst>
                <a:gd name="T0" fmla="*/ 11 w 51"/>
                <a:gd name="T1" fmla="*/ 8 h 27"/>
                <a:gd name="T2" fmla="*/ 8 w 51"/>
                <a:gd name="T3" fmla="*/ 8 h 27"/>
                <a:gd name="T4" fmla="*/ 5 w 51"/>
                <a:gd name="T5" fmla="*/ 7 h 27"/>
                <a:gd name="T6" fmla="*/ 2 w 51"/>
                <a:gd name="T7" fmla="*/ 7 h 27"/>
                <a:gd name="T8" fmla="*/ 0 w 51"/>
                <a:gd name="T9" fmla="*/ 8 h 27"/>
                <a:gd name="T10" fmla="*/ 1 w 51"/>
                <a:gd name="T11" fmla="*/ 3 h 27"/>
                <a:gd name="T12" fmla="*/ 3 w 51"/>
                <a:gd name="T13" fmla="*/ 1 h 27"/>
                <a:gd name="T14" fmla="*/ 7 w 51"/>
                <a:gd name="T15" fmla="*/ 0 h 27"/>
                <a:gd name="T16" fmla="*/ 10 w 51"/>
                <a:gd name="T17" fmla="*/ 4 h 27"/>
                <a:gd name="T18" fmla="*/ 11 w 51"/>
                <a:gd name="T19" fmla="*/ 5 h 27"/>
                <a:gd name="T20" fmla="*/ 11 w 51"/>
                <a:gd name="T21" fmla="*/ 8 h 2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51"/>
                <a:gd name="T34" fmla="*/ 0 h 27"/>
                <a:gd name="T35" fmla="*/ 51 w 51"/>
                <a:gd name="T36" fmla="*/ 27 h 27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51" h="27">
                  <a:moveTo>
                    <a:pt x="51" y="27"/>
                  </a:moveTo>
                  <a:lnTo>
                    <a:pt x="37" y="27"/>
                  </a:lnTo>
                  <a:lnTo>
                    <a:pt x="24" y="23"/>
                  </a:lnTo>
                  <a:lnTo>
                    <a:pt x="10" y="21"/>
                  </a:lnTo>
                  <a:lnTo>
                    <a:pt x="0" y="27"/>
                  </a:lnTo>
                  <a:lnTo>
                    <a:pt x="2" y="10"/>
                  </a:lnTo>
                  <a:lnTo>
                    <a:pt x="16" y="2"/>
                  </a:lnTo>
                  <a:lnTo>
                    <a:pt x="32" y="0"/>
                  </a:lnTo>
                  <a:lnTo>
                    <a:pt x="43" y="12"/>
                  </a:lnTo>
                  <a:lnTo>
                    <a:pt x="49" y="19"/>
                  </a:lnTo>
                  <a:lnTo>
                    <a:pt x="51" y="27"/>
                  </a:lnTo>
                  <a:close/>
                </a:path>
              </a:pathLst>
            </a:custGeom>
            <a:solidFill>
              <a:srgbClr val="B8C2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dirty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1052" name="Freeform 38"/>
            <p:cNvSpPr>
              <a:spLocks/>
            </p:cNvSpPr>
            <p:nvPr/>
          </p:nvSpPr>
          <p:spPr bwMode="auto">
            <a:xfrm>
              <a:off x="2740" y="1721"/>
              <a:ext cx="35" cy="20"/>
            </a:xfrm>
            <a:custGeom>
              <a:avLst/>
              <a:gdLst>
                <a:gd name="T0" fmla="*/ 11 w 51"/>
                <a:gd name="T1" fmla="*/ 8 h 27"/>
                <a:gd name="T2" fmla="*/ 8 w 51"/>
                <a:gd name="T3" fmla="*/ 8 h 27"/>
                <a:gd name="T4" fmla="*/ 5 w 51"/>
                <a:gd name="T5" fmla="*/ 7 h 27"/>
                <a:gd name="T6" fmla="*/ 2 w 51"/>
                <a:gd name="T7" fmla="*/ 7 h 27"/>
                <a:gd name="T8" fmla="*/ 0 w 51"/>
                <a:gd name="T9" fmla="*/ 8 h 27"/>
                <a:gd name="T10" fmla="*/ 1 w 51"/>
                <a:gd name="T11" fmla="*/ 3 h 27"/>
                <a:gd name="T12" fmla="*/ 3 w 51"/>
                <a:gd name="T13" fmla="*/ 1 h 27"/>
                <a:gd name="T14" fmla="*/ 7 w 51"/>
                <a:gd name="T15" fmla="*/ 0 h 27"/>
                <a:gd name="T16" fmla="*/ 10 w 51"/>
                <a:gd name="T17" fmla="*/ 4 h 27"/>
                <a:gd name="T18" fmla="*/ 11 w 51"/>
                <a:gd name="T19" fmla="*/ 5 h 27"/>
                <a:gd name="T20" fmla="*/ 11 w 51"/>
                <a:gd name="T21" fmla="*/ 8 h 2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51"/>
                <a:gd name="T34" fmla="*/ 0 h 27"/>
                <a:gd name="T35" fmla="*/ 51 w 51"/>
                <a:gd name="T36" fmla="*/ 27 h 27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51" h="27">
                  <a:moveTo>
                    <a:pt x="51" y="27"/>
                  </a:moveTo>
                  <a:lnTo>
                    <a:pt x="37" y="27"/>
                  </a:lnTo>
                  <a:lnTo>
                    <a:pt x="24" y="23"/>
                  </a:lnTo>
                  <a:lnTo>
                    <a:pt x="10" y="21"/>
                  </a:lnTo>
                  <a:lnTo>
                    <a:pt x="0" y="27"/>
                  </a:lnTo>
                  <a:lnTo>
                    <a:pt x="2" y="10"/>
                  </a:lnTo>
                  <a:lnTo>
                    <a:pt x="16" y="2"/>
                  </a:lnTo>
                  <a:lnTo>
                    <a:pt x="32" y="0"/>
                  </a:lnTo>
                  <a:lnTo>
                    <a:pt x="43" y="12"/>
                  </a:lnTo>
                  <a:lnTo>
                    <a:pt x="49" y="19"/>
                  </a:lnTo>
                  <a:lnTo>
                    <a:pt x="51" y="27"/>
                  </a:lnTo>
                  <a:close/>
                </a:path>
              </a:pathLst>
            </a:custGeom>
            <a:solidFill>
              <a:srgbClr val="B8C2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dirty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1053" name="Freeform 39"/>
            <p:cNvSpPr>
              <a:spLocks/>
            </p:cNvSpPr>
            <p:nvPr/>
          </p:nvSpPr>
          <p:spPr bwMode="auto">
            <a:xfrm>
              <a:off x="3022" y="1722"/>
              <a:ext cx="40" cy="22"/>
            </a:xfrm>
            <a:custGeom>
              <a:avLst/>
              <a:gdLst>
                <a:gd name="T0" fmla="*/ 0 w 54"/>
                <a:gd name="T1" fmla="*/ 10 h 29"/>
                <a:gd name="T2" fmla="*/ 4 w 54"/>
                <a:gd name="T3" fmla="*/ 8 h 29"/>
                <a:gd name="T4" fmla="*/ 8 w 54"/>
                <a:gd name="T5" fmla="*/ 8 h 29"/>
                <a:gd name="T6" fmla="*/ 12 w 54"/>
                <a:gd name="T7" fmla="*/ 6 h 29"/>
                <a:gd name="T8" fmla="*/ 16 w 54"/>
                <a:gd name="T9" fmla="*/ 10 h 29"/>
                <a:gd name="T10" fmla="*/ 15 w 54"/>
                <a:gd name="T11" fmla="*/ 5 h 29"/>
                <a:gd name="T12" fmla="*/ 11 w 54"/>
                <a:gd name="T13" fmla="*/ 2 h 29"/>
                <a:gd name="T14" fmla="*/ 5 w 54"/>
                <a:gd name="T15" fmla="*/ 0 h 29"/>
                <a:gd name="T16" fmla="*/ 3 w 54"/>
                <a:gd name="T17" fmla="*/ 4 h 29"/>
                <a:gd name="T18" fmla="*/ 0 w 54"/>
                <a:gd name="T19" fmla="*/ 6 h 29"/>
                <a:gd name="T20" fmla="*/ 0 w 54"/>
                <a:gd name="T21" fmla="*/ 10 h 2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54"/>
                <a:gd name="T34" fmla="*/ 0 h 29"/>
                <a:gd name="T35" fmla="*/ 54 w 54"/>
                <a:gd name="T36" fmla="*/ 29 h 29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54" h="29">
                  <a:moveTo>
                    <a:pt x="0" y="29"/>
                  </a:moveTo>
                  <a:lnTo>
                    <a:pt x="12" y="27"/>
                  </a:lnTo>
                  <a:lnTo>
                    <a:pt x="27" y="23"/>
                  </a:lnTo>
                  <a:lnTo>
                    <a:pt x="41" y="19"/>
                  </a:lnTo>
                  <a:lnTo>
                    <a:pt x="54" y="29"/>
                  </a:lnTo>
                  <a:lnTo>
                    <a:pt x="50" y="13"/>
                  </a:lnTo>
                  <a:lnTo>
                    <a:pt x="37" y="4"/>
                  </a:lnTo>
                  <a:lnTo>
                    <a:pt x="19" y="0"/>
                  </a:lnTo>
                  <a:lnTo>
                    <a:pt x="10" y="10"/>
                  </a:lnTo>
                  <a:lnTo>
                    <a:pt x="0" y="19"/>
                  </a:lnTo>
                  <a:lnTo>
                    <a:pt x="0" y="29"/>
                  </a:lnTo>
                  <a:close/>
                </a:path>
              </a:pathLst>
            </a:custGeom>
            <a:solidFill>
              <a:srgbClr val="B8C2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dirty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1054" name="Freeform 40"/>
            <p:cNvSpPr>
              <a:spLocks/>
            </p:cNvSpPr>
            <p:nvPr/>
          </p:nvSpPr>
          <p:spPr bwMode="auto">
            <a:xfrm>
              <a:off x="3022" y="1722"/>
              <a:ext cx="40" cy="22"/>
            </a:xfrm>
            <a:custGeom>
              <a:avLst/>
              <a:gdLst>
                <a:gd name="T0" fmla="*/ 0 w 54"/>
                <a:gd name="T1" fmla="*/ 10 h 29"/>
                <a:gd name="T2" fmla="*/ 4 w 54"/>
                <a:gd name="T3" fmla="*/ 8 h 29"/>
                <a:gd name="T4" fmla="*/ 8 w 54"/>
                <a:gd name="T5" fmla="*/ 8 h 29"/>
                <a:gd name="T6" fmla="*/ 12 w 54"/>
                <a:gd name="T7" fmla="*/ 6 h 29"/>
                <a:gd name="T8" fmla="*/ 16 w 54"/>
                <a:gd name="T9" fmla="*/ 10 h 29"/>
                <a:gd name="T10" fmla="*/ 15 w 54"/>
                <a:gd name="T11" fmla="*/ 5 h 29"/>
                <a:gd name="T12" fmla="*/ 11 w 54"/>
                <a:gd name="T13" fmla="*/ 2 h 29"/>
                <a:gd name="T14" fmla="*/ 5 w 54"/>
                <a:gd name="T15" fmla="*/ 0 h 29"/>
                <a:gd name="T16" fmla="*/ 3 w 54"/>
                <a:gd name="T17" fmla="*/ 4 h 29"/>
                <a:gd name="T18" fmla="*/ 0 w 54"/>
                <a:gd name="T19" fmla="*/ 6 h 29"/>
                <a:gd name="T20" fmla="*/ 0 w 54"/>
                <a:gd name="T21" fmla="*/ 10 h 2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54"/>
                <a:gd name="T34" fmla="*/ 0 h 29"/>
                <a:gd name="T35" fmla="*/ 54 w 54"/>
                <a:gd name="T36" fmla="*/ 29 h 29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54" h="29">
                  <a:moveTo>
                    <a:pt x="0" y="29"/>
                  </a:moveTo>
                  <a:lnTo>
                    <a:pt x="12" y="27"/>
                  </a:lnTo>
                  <a:lnTo>
                    <a:pt x="27" y="23"/>
                  </a:lnTo>
                  <a:lnTo>
                    <a:pt x="41" y="19"/>
                  </a:lnTo>
                  <a:lnTo>
                    <a:pt x="54" y="29"/>
                  </a:lnTo>
                  <a:lnTo>
                    <a:pt x="50" y="13"/>
                  </a:lnTo>
                  <a:lnTo>
                    <a:pt x="37" y="4"/>
                  </a:lnTo>
                  <a:lnTo>
                    <a:pt x="19" y="0"/>
                  </a:lnTo>
                  <a:lnTo>
                    <a:pt x="10" y="10"/>
                  </a:lnTo>
                  <a:lnTo>
                    <a:pt x="0" y="19"/>
                  </a:lnTo>
                  <a:lnTo>
                    <a:pt x="0" y="29"/>
                  </a:lnTo>
                  <a:close/>
                </a:path>
              </a:pathLst>
            </a:custGeom>
            <a:solidFill>
              <a:srgbClr val="B8C2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dirty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1055" name="Freeform 41"/>
            <p:cNvSpPr>
              <a:spLocks/>
            </p:cNvSpPr>
            <p:nvPr/>
          </p:nvSpPr>
          <p:spPr bwMode="auto">
            <a:xfrm>
              <a:off x="2606" y="1972"/>
              <a:ext cx="64" cy="54"/>
            </a:xfrm>
            <a:custGeom>
              <a:avLst/>
              <a:gdLst>
                <a:gd name="T0" fmla="*/ 11 w 92"/>
                <a:gd name="T1" fmla="*/ 0 h 76"/>
                <a:gd name="T2" fmla="*/ 15 w 92"/>
                <a:gd name="T3" fmla="*/ 1 h 76"/>
                <a:gd name="T4" fmla="*/ 18 w 92"/>
                <a:gd name="T5" fmla="*/ 3 h 76"/>
                <a:gd name="T6" fmla="*/ 20 w 92"/>
                <a:gd name="T7" fmla="*/ 6 h 76"/>
                <a:gd name="T8" fmla="*/ 22 w 92"/>
                <a:gd name="T9" fmla="*/ 9 h 76"/>
                <a:gd name="T10" fmla="*/ 20 w 92"/>
                <a:gd name="T11" fmla="*/ 13 h 76"/>
                <a:gd name="T12" fmla="*/ 18 w 92"/>
                <a:gd name="T13" fmla="*/ 16 h 76"/>
                <a:gd name="T14" fmla="*/ 15 w 92"/>
                <a:gd name="T15" fmla="*/ 18 h 76"/>
                <a:gd name="T16" fmla="*/ 11 w 92"/>
                <a:gd name="T17" fmla="*/ 19 h 76"/>
                <a:gd name="T18" fmla="*/ 6 w 92"/>
                <a:gd name="T19" fmla="*/ 18 h 76"/>
                <a:gd name="T20" fmla="*/ 3 w 92"/>
                <a:gd name="T21" fmla="*/ 16 h 76"/>
                <a:gd name="T22" fmla="*/ 1 w 92"/>
                <a:gd name="T23" fmla="*/ 13 h 76"/>
                <a:gd name="T24" fmla="*/ 0 w 92"/>
                <a:gd name="T25" fmla="*/ 9 h 76"/>
                <a:gd name="T26" fmla="*/ 1 w 92"/>
                <a:gd name="T27" fmla="*/ 6 h 76"/>
                <a:gd name="T28" fmla="*/ 3 w 92"/>
                <a:gd name="T29" fmla="*/ 3 h 76"/>
                <a:gd name="T30" fmla="*/ 6 w 92"/>
                <a:gd name="T31" fmla="*/ 1 h 76"/>
                <a:gd name="T32" fmla="*/ 11 w 92"/>
                <a:gd name="T33" fmla="*/ 0 h 7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92"/>
                <a:gd name="T52" fmla="*/ 0 h 76"/>
                <a:gd name="T53" fmla="*/ 92 w 92"/>
                <a:gd name="T54" fmla="*/ 76 h 7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92" h="76">
                  <a:moveTo>
                    <a:pt x="47" y="0"/>
                  </a:moveTo>
                  <a:lnTo>
                    <a:pt x="62" y="2"/>
                  </a:lnTo>
                  <a:lnTo>
                    <a:pt x="78" y="10"/>
                  </a:lnTo>
                  <a:lnTo>
                    <a:pt x="88" y="21"/>
                  </a:lnTo>
                  <a:lnTo>
                    <a:pt x="92" y="37"/>
                  </a:lnTo>
                  <a:lnTo>
                    <a:pt x="88" y="50"/>
                  </a:lnTo>
                  <a:lnTo>
                    <a:pt x="78" y="64"/>
                  </a:lnTo>
                  <a:lnTo>
                    <a:pt x="62" y="72"/>
                  </a:lnTo>
                  <a:lnTo>
                    <a:pt x="47" y="76"/>
                  </a:lnTo>
                  <a:lnTo>
                    <a:pt x="28" y="72"/>
                  </a:lnTo>
                  <a:lnTo>
                    <a:pt x="14" y="64"/>
                  </a:lnTo>
                  <a:lnTo>
                    <a:pt x="2" y="50"/>
                  </a:lnTo>
                  <a:lnTo>
                    <a:pt x="0" y="37"/>
                  </a:lnTo>
                  <a:lnTo>
                    <a:pt x="2" y="21"/>
                  </a:lnTo>
                  <a:lnTo>
                    <a:pt x="14" y="10"/>
                  </a:lnTo>
                  <a:lnTo>
                    <a:pt x="28" y="2"/>
                  </a:lnTo>
                  <a:lnTo>
                    <a:pt x="47" y="0"/>
                  </a:lnTo>
                  <a:close/>
                </a:path>
              </a:pathLst>
            </a:custGeom>
            <a:solidFill>
              <a:srgbClr val="E6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dirty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1056" name="Freeform 42"/>
            <p:cNvSpPr>
              <a:spLocks/>
            </p:cNvSpPr>
            <p:nvPr/>
          </p:nvSpPr>
          <p:spPr bwMode="auto">
            <a:xfrm>
              <a:off x="3119" y="1968"/>
              <a:ext cx="66" cy="53"/>
            </a:xfrm>
            <a:custGeom>
              <a:avLst/>
              <a:gdLst>
                <a:gd name="T0" fmla="*/ 12 w 91"/>
                <a:gd name="T1" fmla="*/ 0 h 76"/>
                <a:gd name="T2" fmla="*/ 17 w 91"/>
                <a:gd name="T3" fmla="*/ 1 h 76"/>
                <a:gd name="T4" fmla="*/ 20 w 91"/>
                <a:gd name="T5" fmla="*/ 2 h 76"/>
                <a:gd name="T6" fmla="*/ 24 w 91"/>
                <a:gd name="T7" fmla="*/ 5 h 76"/>
                <a:gd name="T8" fmla="*/ 25 w 91"/>
                <a:gd name="T9" fmla="*/ 9 h 76"/>
                <a:gd name="T10" fmla="*/ 24 w 91"/>
                <a:gd name="T11" fmla="*/ 12 h 76"/>
                <a:gd name="T12" fmla="*/ 20 w 91"/>
                <a:gd name="T13" fmla="*/ 15 h 76"/>
                <a:gd name="T14" fmla="*/ 17 w 91"/>
                <a:gd name="T15" fmla="*/ 17 h 76"/>
                <a:gd name="T16" fmla="*/ 12 w 91"/>
                <a:gd name="T17" fmla="*/ 18 h 76"/>
                <a:gd name="T18" fmla="*/ 7 w 91"/>
                <a:gd name="T19" fmla="*/ 17 h 76"/>
                <a:gd name="T20" fmla="*/ 3 w 91"/>
                <a:gd name="T21" fmla="*/ 15 h 76"/>
                <a:gd name="T22" fmla="*/ 1 w 91"/>
                <a:gd name="T23" fmla="*/ 12 h 76"/>
                <a:gd name="T24" fmla="*/ 0 w 91"/>
                <a:gd name="T25" fmla="*/ 9 h 76"/>
                <a:gd name="T26" fmla="*/ 1 w 91"/>
                <a:gd name="T27" fmla="*/ 5 h 76"/>
                <a:gd name="T28" fmla="*/ 3 w 91"/>
                <a:gd name="T29" fmla="*/ 2 h 76"/>
                <a:gd name="T30" fmla="*/ 7 w 91"/>
                <a:gd name="T31" fmla="*/ 1 h 76"/>
                <a:gd name="T32" fmla="*/ 12 w 91"/>
                <a:gd name="T33" fmla="*/ 0 h 7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91"/>
                <a:gd name="T52" fmla="*/ 0 h 76"/>
                <a:gd name="T53" fmla="*/ 91 w 91"/>
                <a:gd name="T54" fmla="*/ 76 h 7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91" h="76">
                  <a:moveTo>
                    <a:pt x="44" y="0"/>
                  </a:moveTo>
                  <a:lnTo>
                    <a:pt x="60" y="2"/>
                  </a:lnTo>
                  <a:lnTo>
                    <a:pt x="75" y="10"/>
                  </a:lnTo>
                  <a:lnTo>
                    <a:pt x="85" y="20"/>
                  </a:lnTo>
                  <a:lnTo>
                    <a:pt x="91" y="37"/>
                  </a:lnTo>
                  <a:lnTo>
                    <a:pt x="85" y="51"/>
                  </a:lnTo>
                  <a:lnTo>
                    <a:pt x="75" y="64"/>
                  </a:lnTo>
                  <a:lnTo>
                    <a:pt x="60" y="72"/>
                  </a:lnTo>
                  <a:lnTo>
                    <a:pt x="44" y="76"/>
                  </a:lnTo>
                  <a:lnTo>
                    <a:pt x="25" y="72"/>
                  </a:lnTo>
                  <a:lnTo>
                    <a:pt x="11" y="64"/>
                  </a:lnTo>
                  <a:lnTo>
                    <a:pt x="2" y="51"/>
                  </a:lnTo>
                  <a:lnTo>
                    <a:pt x="0" y="37"/>
                  </a:lnTo>
                  <a:lnTo>
                    <a:pt x="2" y="20"/>
                  </a:lnTo>
                  <a:lnTo>
                    <a:pt x="11" y="10"/>
                  </a:lnTo>
                  <a:lnTo>
                    <a:pt x="25" y="2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E6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dirty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1057" name="Freeform 43"/>
            <p:cNvSpPr>
              <a:spLocks/>
            </p:cNvSpPr>
            <p:nvPr/>
          </p:nvSpPr>
          <p:spPr bwMode="auto">
            <a:xfrm>
              <a:off x="2644" y="1996"/>
              <a:ext cx="494" cy="169"/>
            </a:xfrm>
            <a:custGeom>
              <a:avLst/>
              <a:gdLst>
                <a:gd name="T0" fmla="*/ 0 w 694"/>
                <a:gd name="T1" fmla="*/ 3 h 236"/>
                <a:gd name="T2" fmla="*/ 36 w 694"/>
                <a:gd name="T3" fmla="*/ 28 h 236"/>
                <a:gd name="T4" fmla="*/ 61 w 694"/>
                <a:gd name="T5" fmla="*/ 46 h 236"/>
                <a:gd name="T6" fmla="*/ 80 w 694"/>
                <a:gd name="T7" fmla="*/ 57 h 236"/>
                <a:gd name="T8" fmla="*/ 95 w 694"/>
                <a:gd name="T9" fmla="*/ 62 h 236"/>
                <a:gd name="T10" fmla="*/ 108 w 694"/>
                <a:gd name="T11" fmla="*/ 58 h 236"/>
                <a:gd name="T12" fmla="*/ 125 w 694"/>
                <a:gd name="T13" fmla="*/ 47 h 236"/>
                <a:gd name="T14" fmla="*/ 147 w 694"/>
                <a:gd name="T15" fmla="*/ 28 h 236"/>
                <a:gd name="T16" fmla="*/ 179 w 694"/>
                <a:gd name="T17" fmla="*/ 0 h 236"/>
                <a:gd name="T18" fmla="*/ 156 w 694"/>
                <a:gd name="T19" fmla="*/ 17 h 236"/>
                <a:gd name="T20" fmla="*/ 133 w 694"/>
                <a:gd name="T21" fmla="*/ 28 h 236"/>
                <a:gd name="T22" fmla="*/ 112 w 694"/>
                <a:gd name="T23" fmla="*/ 35 h 236"/>
                <a:gd name="T24" fmla="*/ 90 w 694"/>
                <a:gd name="T25" fmla="*/ 37 h 236"/>
                <a:gd name="T26" fmla="*/ 67 w 694"/>
                <a:gd name="T27" fmla="*/ 34 h 236"/>
                <a:gd name="T28" fmla="*/ 45 w 694"/>
                <a:gd name="T29" fmla="*/ 28 h 236"/>
                <a:gd name="T30" fmla="*/ 22 w 694"/>
                <a:gd name="T31" fmla="*/ 17 h 236"/>
                <a:gd name="T32" fmla="*/ 0 w 694"/>
                <a:gd name="T33" fmla="*/ 3 h 2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694"/>
                <a:gd name="T52" fmla="*/ 0 h 236"/>
                <a:gd name="T53" fmla="*/ 694 w 694"/>
                <a:gd name="T54" fmla="*/ 236 h 2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694" h="236">
                  <a:moveTo>
                    <a:pt x="0" y="13"/>
                  </a:moveTo>
                  <a:lnTo>
                    <a:pt x="137" y="107"/>
                  </a:lnTo>
                  <a:lnTo>
                    <a:pt x="238" y="176"/>
                  </a:lnTo>
                  <a:lnTo>
                    <a:pt x="310" y="219"/>
                  </a:lnTo>
                  <a:lnTo>
                    <a:pt x="370" y="236"/>
                  </a:lnTo>
                  <a:lnTo>
                    <a:pt x="422" y="221"/>
                  </a:lnTo>
                  <a:lnTo>
                    <a:pt x="488" y="178"/>
                  </a:lnTo>
                  <a:lnTo>
                    <a:pt x="574" y="105"/>
                  </a:lnTo>
                  <a:lnTo>
                    <a:pt x="694" y="0"/>
                  </a:lnTo>
                  <a:lnTo>
                    <a:pt x="607" y="64"/>
                  </a:lnTo>
                  <a:lnTo>
                    <a:pt x="519" y="107"/>
                  </a:lnTo>
                  <a:lnTo>
                    <a:pt x="434" y="132"/>
                  </a:lnTo>
                  <a:lnTo>
                    <a:pt x="349" y="139"/>
                  </a:lnTo>
                  <a:lnTo>
                    <a:pt x="261" y="128"/>
                  </a:lnTo>
                  <a:lnTo>
                    <a:pt x="176" y="105"/>
                  </a:lnTo>
                  <a:lnTo>
                    <a:pt x="87" y="64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E6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dirty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1058" name="Freeform 44"/>
            <p:cNvSpPr>
              <a:spLocks/>
            </p:cNvSpPr>
            <p:nvPr/>
          </p:nvSpPr>
          <p:spPr bwMode="auto">
            <a:xfrm>
              <a:off x="2007" y="2739"/>
              <a:ext cx="1898" cy="1101"/>
            </a:xfrm>
            <a:custGeom>
              <a:avLst/>
              <a:gdLst>
                <a:gd name="T0" fmla="*/ 414 w 2670"/>
                <a:gd name="T1" fmla="*/ 400 h 1538"/>
                <a:gd name="T2" fmla="*/ 393 w 2670"/>
                <a:gd name="T3" fmla="*/ 393 h 1538"/>
                <a:gd name="T4" fmla="*/ 377 w 2670"/>
                <a:gd name="T5" fmla="*/ 384 h 1538"/>
                <a:gd name="T6" fmla="*/ 361 w 2670"/>
                <a:gd name="T7" fmla="*/ 372 h 1538"/>
                <a:gd name="T8" fmla="*/ 341 w 2670"/>
                <a:gd name="T9" fmla="*/ 348 h 1538"/>
                <a:gd name="T10" fmla="*/ 323 w 2670"/>
                <a:gd name="T11" fmla="*/ 331 h 1538"/>
                <a:gd name="T12" fmla="*/ 309 w 2670"/>
                <a:gd name="T13" fmla="*/ 334 h 1538"/>
                <a:gd name="T14" fmla="*/ 286 w 2670"/>
                <a:gd name="T15" fmla="*/ 347 h 1538"/>
                <a:gd name="T16" fmla="*/ 249 w 2670"/>
                <a:gd name="T17" fmla="*/ 361 h 1538"/>
                <a:gd name="T18" fmla="*/ 214 w 2670"/>
                <a:gd name="T19" fmla="*/ 364 h 1538"/>
                <a:gd name="T20" fmla="*/ 183 w 2670"/>
                <a:gd name="T21" fmla="*/ 355 h 1538"/>
                <a:gd name="T22" fmla="*/ 154 w 2670"/>
                <a:gd name="T23" fmla="*/ 338 h 1538"/>
                <a:gd name="T24" fmla="*/ 127 w 2670"/>
                <a:gd name="T25" fmla="*/ 306 h 1538"/>
                <a:gd name="T26" fmla="*/ 108 w 2670"/>
                <a:gd name="T27" fmla="*/ 293 h 1538"/>
                <a:gd name="T28" fmla="*/ 92 w 2670"/>
                <a:gd name="T29" fmla="*/ 295 h 1538"/>
                <a:gd name="T30" fmla="*/ 70 w 2670"/>
                <a:gd name="T31" fmla="*/ 298 h 1538"/>
                <a:gd name="T32" fmla="*/ 22 w 2670"/>
                <a:gd name="T33" fmla="*/ 271 h 1538"/>
                <a:gd name="T34" fmla="*/ 0 w 2670"/>
                <a:gd name="T35" fmla="*/ 221 h 1538"/>
                <a:gd name="T36" fmla="*/ 21 w 2670"/>
                <a:gd name="T37" fmla="*/ 171 h 1538"/>
                <a:gd name="T38" fmla="*/ 69 w 2670"/>
                <a:gd name="T39" fmla="*/ 131 h 1538"/>
                <a:gd name="T40" fmla="*/ 100 w 2670"/>
                <a:gd name="T41" fmla="*/ 109 h 1538"/>
                <a:gd name="T42" fmla="*/ 100 w 2670"/>
                <a:gd name="T43" fmla="*/ 97 h 1538"/>
                <a:gd name="T44" fmla="*/ 99 w 2670"/>
                <a:gd name="T45" fmla="*/ 84 h 1538"/>
                <a:gd name="T46" fmla="*/ 100 w 2670"/>
                <a:gd name="T47" fmla="*/ 73 h 1538"/>
                <a:gd name="T48" fmla="*/ 118 w 2670"/>
                <a:gd name="T49" fmla="*/ 42 h 1538"/>
                <a:gd name="T50" fmla="*/ 156 w 2670"/>
                <a:gd name="T51" fmla="*/ 16 h 1538"/>
                <a:gd name="T52" fmla="*/ 200 w 2670"/>
                <a:gd name="T53" fmla="*/ 16 h 1538"/>
                <a:gd name="T54" fmla="*/ 246 w 2670"/>
                <a:gd name="T55" fmla="*/ 35 h 1538"/>
                <a:gd name="T56" fmla="*/ 279 w 2670"/>
                <a:gd name="T57" fmla="*/ 48 h 1538"/>
                <a:gd name="T58" fmla="*/ 294 w 2670"/>
                <a:gd name="T59" fmla="*/ 39 h 1538"/>
                <a:gd name="T60" fmla="*/ 309 w 2670"/>
                <a:gd name="T61" fmla="*/ 26 h 1538"/>
                <a:gd name="T62" fmla="*/ 325 w 2670"/>
                <a:gd name="T63" fmla="*/ 14 h 1538"/>
                <a:gd name="T64" fmla="*/ 358 w 2670"/>
                <a:gd name="T65" fmla="*/ 2 h 1538"/>
                <a:gd name="T66" fmla="*/ 402 w 2670"/>
                <a:gd name="T67" fmla="*/ 3 h 1538"/>
                <a:gd name="T68" fmla="*/ 434 w 2670"/>
                <a:gd name="T69" fmla="*/ 22 h 1538"/>
                <a:gd name="T70" fmla="*/ 458 w 2670"/>
                <a:gd name="T71" fmla="*/ 62 h 1538"/>
                <a:gd name="T72" fmla="*/ 468 w 2670"/>
                <a:gd name="T73" fmla="*/ 90 h 1538"/>
                <a:gd name="T74" fmla="*/ 491 w 2670"/>
                <a:gd name="T75" fmla="*/ 93 h 1538"/>
                <a:gd name="T76" fmla="*/ 529 w 2670"/>
                <a:gd name="T77" fmla="*/ 102 h 1538"/>
                <a:gd name="T78" fmla="*/ 557 w 2670"/>
                <a:gd name="T79" fmla="*/ 120 h 1538"/>
                <a:gd name="T80" fmla="*/ 579 w 2670"/>
                <a:gd name="T81" fmla="*/ 151 h 1538"/>
                <a:gd name="T82" fmla="*/ 599 w 2670"/>
                <a:gd name="T83" fmla="*/ 181 h 1538"/>
                <a:gd name="T84" fmla="*/ 618 w 2670"/>
                <a:gd name="T85" fmla="*/ 189 h 1538"/>
                <a:gd name="T86" fmla="*/ 639 w 2670"/>
                <a:gd name="T87" fmla="*/ 195 h 1538"/>
                <a:gd name="T88" fmla="*/ 660 w 2670"/>
                <a:gd name="T89" fmla="*/ 210 h 1538"/>
                <a:gd name="T90" fmla="*/ 682 w 2670"/>
                <a:gd name="T91" fmla="*/ 255 h 1538"/>
                <a:gd name="T92" fmla="*/ 674 w 2670"/>
                <a:gd name="T93" fmla="*/ 308 h 1538"/>
                <a:gd name="T94" fmla="*/ 640 w 2670"/>
                <a:gd name="T95" fmla="*/ 344 h 1538"/>
                <a:gd name="T96" fmla="*/ 587 w 2670"/>
                <a:gd name="T97" fmla="*/ 356 h 1538"/>
                <a:gd name="T98" fmla="*/ 540 w 2670"/>
                <a:gd name="T99" fmla="*/ 354 h 1538"/>
                <a:gd name="T100" fmla="*/ 515 w 2670"/>
                <a:gd name="T101" fmla="*/ 365 h 1538"/>
                <a:gd name="T102" fmla="*/ 493 w 2670"/>
                <a:gd name="T103" fmla="*/ 382 h 1538"/>
                <a:gd name="T104" fmla="*/ 469 w 2670"/>
                <a:gd name="T105" fmla="*/ 398 h 1538"/>
                <a:gd name="T106" fmla="*/ 451 w 2670"/>
                <a:gd name="T107" fmla="*/ 404 h 1538"/>
                <a:gd name="T108" fmla="*/ 444 w 2670"/>
                <a:gd name="T109" fmla="*/ 404 h 1538"/>
                <a:gd name="T110" fmla="*/ 436 w 2670"/>
                <a:gd name="T111" fmla="*/ 404 h 1538"/>
                <a:gd name="T112" fmla="*/ 429 w 2670"/>
                <a:gd name="T113" fmla="*/ 404 h 1538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670"/>
                <a:gd name="T172" fmla="*/ 0 h 1538"/>
                <a:gd name="T173" fmla="*/ 2670 w 2670"/>
                <a:gd name="T174" fmla="*/ 1538 h 1538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670" h="1538">
                  <a:moveTo>
                    <a:pt x="1669" y="1538"/>
                  </a:moveTo>
                  <a:lnTo>
                    <a:pt x="1621" y="1524"/>
                  </a:lnTo>
                  <a:lnTo>
                    <a:pt x="1580" y="1511"/>
                  </a:lnTo>
                  <a:lnTo>
                    <a:pt x="1541" y="1497"/>
                  </a:lnTo>
                  <a:lnTo>
                    <a:pt x="1509" y="1482"/>
                  </a:lnTo>
                  <a:lnTo>
                    <a:pt x="1474" y="1462"/>
                  </a:lnTo>
                  <a:lnTo>
                    <a:pt x="1445" y="1443"/>
                  </a:lnTo>
                  <a:lnTo>
                    <a:pt x="1413" y="1418"/>
                  </a:lnTo>
                  <a:lnTo>
                    <a:pt x="1382" y="1390"/>
                  </a:lnTo>
                  <a:lnTo>
                    <a:pt x="1334" y="1325"/>
                  </a:lnTo>
                  <a:lnTo>
                    <a:pt x="1297" y="1284"/>
                  </a:lnTo>
                  <a:lnTo>
                    <a:pt x="1268" y="1262"/>
                  </a:lnTo>
                  <a:lnTo>
                    <a:pt x="1241" y="1261"/>
                  </a:lnTo>
                  <a:lnTo>
                    <a:pt x="1208" y="1270"/>
                  </a:lnTo>
                  <a:lnTo>
                    <a:pt x="1169" y="1292"/>
                  </a:lnTo>
                  <a:lnTo>
                    <a:pt x="1119" y="1321"/>
                  </a:lnTo>
                  <a:lnTo>
                    <a:pt x="1051" y="1357"/>
                  </a:lnTo>
                  <a:lnTo>
                    <a:pt x="975" y="1375"/>
                  </a:lnTo>
                  <a:lnTo>
                    <a:pt x="905" y="1383"/>
                  </a:lnTo>
                  <a:lnTo>
                    <a:pt x="839" y="1383"/>
                  </a:lnTo>
                  <a:lnTo>
                    <a:pt x="777" y="1373"/>
                  </a:lnTo>
                  <a:lnTo>
                    <a:pt x="715" y="1352"/>
                  </a:lnTo>
                  <a:lnTo>
                    <a:pt x="657" y="1325"/>
                  </a:lnTo>
                  <a:lnTo>
                    <a:pt x="603" y="1286"/>
                  </a:lnTo>
                  <a:lnTo>
                    <a:pt x="550" y="1239"/>
                  </a:lnTo>
                  <a:lnTo>
                    <a:pt x="498" y="1167"/>
                  </a:lnTo>
                  <a:lnTo>
                    <a:pt x="457" y="1131"/>
                  </a:lnTo>
                  <a:lnTo>
                    <a:pt x="424" y="1115"/>
                  </a:lnTo>
                  <a:lnTo>
                    <a:pt x="395" y="1117"/>
                  </a:lnTo>
                  <a:lnTo>
                    <a:pt x="362" y="1125"/>
                  </a:lnTo>
                  <a:lnTo>
                    <a:pt x="324" y="1134"/>
                  </a:lnTo>
                  <a:lnTo>
                    <a:pt x="273" y="1134"/>
                  </a:lnTo>
                  <a:lnTo>
                    <a:pt x="211" y="1123"/>
                  </a:lnTo>
                  <a:lnTo>
                    <a:pt x="85" y="1034"/>
                  </a:lnTo>
                  <a:lnTo>
                    <a:pt x="19" y="939"/>
                  </a:lnTo>
                  <a:lnTo>
                    <a:pt x="0" y="842"/>
                  </a:lnTo>
                  <a:lnTo>
                    <a:pt x="25" y="745"/>
                  </a:lnTo>
                  <a:lnTo>
                    <a:pt x="81" y="652"/>
                  </a:lnTo>
                  <a:lnTo>
                    <a:pt x="166" y="568"/>
                  </a:lnTo>
                  <a:lnTo>
                    <a:pt x="271" y="497"/>
                  </a:lnTo>
                  <a:lnTo>
                    <a:pt x="391" y="442"/>
                  </a:lnTo>
                  <a:lnTo>
                    <a:pt x="389" y="413"/>
                  </a:lnTo>
                  <a:lnTo>
                    <a:pt x="389" y="390"/>
                  </a:lnTo>
                  <a:lnTo>
                    <a:pt x="389" y="367"/>
                  </a:lnTo>
                  <a:lnTo>
                    <a:pt x="389" y="343"/>
                  </a:lnTo>
                  <a:lnTo>
                    <a:pt x="388" y="320"/>
                  </a:lnTo>
                  <a:lnTo>
                    <a:pt x="388" y="301"/>
                  </a:lnTo>
                  <a:lnTo>
                    <a:pt x="389" y="278"/>
                  </a:lnTo>
                  <a:lnTo>
                    <a:pt x="395" y="258"/>
                  </a:lnTo>
                  <a:lnTo>
                    <a:pt x="461" y="161"/>
                  </a:lnTo>
                  <a:lnTo>
                    <a:pt x="535" y="97"/>
                  </a:lnTo>
                  <a:lnTo>
                    <a:pt x="613" y="60"/>
                  </a:lnTo>
                  <a:lnTo>
                    <a:pt x="696" y="51"/>
                  </a:lnTo>
                  <a:lnTo>
                    <a:pt x="781" y="60"/>
                  </a:lnTo>
                  <a:lnTo>
                    <a:pt x="870" y="89"/>
                  </a:lnTo>
                  <a:lnTo>
                    <a:pt x="964" y="136"/>
                  </a:lnTo>
                  <a:lnTo>
                    <a:pt x="1064" y="194"/>
                  </a:lnTo>
                  <a:lnTo>
                    <a:pt x="1090" y="184"/>
                  </a:lnTo>
                  <a:lnTo>
                    <a:pt x="1119" y="171"/>
                  </a:lnTo>
                  <a:lnTo>
                    <a:pt x="1150" y="150"/>
                  </a:lnTo>
                  <a:lnTo>
                    <a:pt x="1181" y="126"/>
                  </a:lnTo>
                  <a:lnTo>
                    <a:pt x="1210" y="99"/>
                  </a:lnTo>
                  <a:lnTo>
                    <a:pt x="1241" y="76"/>
                  </a:lnTo>
                  <a:lnTo>
                    <a:pt x="1272" y="53"/>
                  </a:lnTo>
                  <a:lnTo>
                    <a:pt x="1303" y="35"/>
                  </a:lnTo>
                  <a:lnTo>
                    <a:pt x="1402" y="8"/>
                  </a:lnTo>
                  <a:lnTo>
                    <a:pt x="1493" y="0"/>
                  </a:lnTo>
                  <a:lnTo>
                    <a:pt x="1573" y="10"/>
                  </a:lnTo>
                  <a:lnTo>
                    <a:pt x="1642" y="39"/>
                  </a:lnTo>
                  <a:lnTo>
                    <a:pt x="1701" y="86"/>
                  </a:lnTo>
                  <a:lnTo>
                    <a:pt x="1753" y="151"/>
                  </a:lnTo>
                  <a:lnTo>
                    <a:pt x="1792" y="237"/>
                  </a:lnTo>
                  <a:lnTo>
                    <a:pt x="1825" y="341"/>
                  </a:lnTo>
                  <a:lnTo>
                    <a:pt x="1830" y="343"/>
                  </a:lnTo>
                  <a:lnTo>
                    <a:pt x="1838" y="349"/>
                  </a:lnTo>
                  <a:lnTo>
                    <a:pt x="1925" y="355"/>
                  </a:lnTo>
                  <a:lnTo>
                    <a:pt x="2003" y="367"/>
                  </a:lnTo>
                  <a:lnTo>
                    <a:pt x="2071" y="386"/>
                  </a:lnTo>
                  <a:lnTo>
                    <a:pt x="2131" y="415"/>
                  </a:lnTo>
                  <a:lnTo>
                    <a:pt x="2181" y="454"/>
                  </a:lnTo>
                  <a:lnTo>
                    <a:pt x="2228" y="508"/>
                  </a:lnTo>
                  <a:lnTo>
                    <a:pt x="2267" y="576"/>
                  </a:lnTo>
                  <a:lnTo>
                    <a:pt x="2304" y="665"/>
                  </a:lnTo>
                  <a:lnTo>
                    <a:pt x="2342" y="690"/>
                  </a:lnTo>
                  <a:lnTo>
                    <a:pt x="2381" y="708"/>
                  </a:lnTo>
                  <a:lnTo>
                    <a:pt x="2422" y="720"/>
                  </a:lnTo>
                  <a:lnTo>
                    <a:pt x="2463" y="731"/>
                  </a:lnTo>
                  <a:lnTo>
                    <a:pt x="2503" y="745"/>
                  </a:lnTo>
                  <a:lnTo>
                    <a:pt x="2544" y="768"/>
                  </a:lnTo>
                  <a:lnTo>
                    <a:pt x="2587" y="801"/>
                  </a:lnTo>
                  <a:lnTo>
                    <a:pt x="2631" y="853"/>
                  </a:lnTo>
                  <a:lnTo>
                    <a:pt x="2668" y="970"/>
                  </a:lnTo>
                  <a:lnTo>
                    <a:pt x="2670" y="1078"/>
                  </a:lnTo>
                  <a:lnTo>
                    <a:pt x="2641" y="1171"/>
                  </a:lnTo>
                  <a:lnTo>
                    <a:pt x="2587" y="1251"/>
                  </a:lnTo>
                  <a:lnTo>
                    <a:pt x="2507" y="1307"/>
                  </a:lnTo>
                  <a:lnTo>
                    <a:pt x="2410" y="1344"/>
                  </a:lnTo>
                  <a:lnTo>
                    <a:pt x="2298" y="1354"/>
                  </a:lnTo>
                  <a:lnTo>
                    <a:pt x="2178" y="1340"/>
                  </a:lnTo>
                  <a:lnTo>
                    <a:pt x="2114" y="1348"/>
                  </a:lnTo>
                  <a:lnTo>
                    <a:pt x="2061" y="1365"/>
                  </a:lnTo>
                  <a:lnTo>
                    <a:pt x="2015" y="1390"/>
                  </a:lnTo>
                  <a:lnTo>
                    <a:pt x="1974" y="1421"/>
                  </a:lnTo>
                  <a:lnTo>
                    <a:pt x="1931" y="1452"/>
                  </a:lnTo>
                  <a:lnTo>
                    <a:pt x="1887" y="1485"/>
                  </a:lnTo>
                  <a:lnTo>
                    <a:pt x="1836" y="1515"/>
                  </a:lnTo>
                  <a:lnTo>
                    <a:pt x="1778" y="1538"/>
                  </a:lnTo>
                  <a:lnTo>
                    <a:pt x="1765" y="1538"/>
                  </a:lnTo>
                  <a:lnTo>
                    <a:pt x="1751" y="1538"/>
                  </a:lnTo>
                  <a:lnTo>
                    <a:pt x="1737" y="1538"/>
                  </a:lnTo>
                  <a:lnTo>
                    <a:pt x="1724" y="1538"/>
                  </a:lnTo>
                  <a:lnTo>
                    <a:pt x="1708" y="1538"/>
                  </a:lnTo>
                  <a:lnTo>
                    <a:pt x="1697" y="1538"/>
                  </a:lnTo>
                  <a:lnTo>
                    <a:pt x="1681" y="1538"/>
                  </a:lnTo>
                  <a:lnTo>
                    <a:pt x="1669" y="1538"/>
                  </a:lnTo>
                  <a:close/>
                </a:path>
              </a:pathLst>
            </a:custGeom>
            <a:solidFill>
              <a:srgbClr val="97D7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dirty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1059" name="Freeform 45"/>
            <p:cNvSpPr>
              <a:spLocks/>
            </p:cNvSpPr>
            <p:nvPr/>
          </p:nvSpPr>
          <p:spPr bwMode="auto">
            <a:xfrm>
              <a:off x="2054" y="2768"/>
              <a:ext cx="1806" cy="1022"/>
            </a:xfrm>
            <a:custGeom>
              <a:avLst/>
              <a:gdLst>
                <a:gd name="T0" fmla="*/ 393 w 2540"/>
                <a:gd name="T1" fmla="*/ 374 h 1425"/>
                <a:gd name="T2" fmla="*/ 373 w 2540"/>
                <a:gd name="T3" fmla="*/ 366 h 1425"/>
                <a:gd name="T4" fmla="*/ 358 w 2540"/>
                <a:gd name="T5" fmla="*/ 356 h 1425"/>
                <a:gd name="T6" fmla="*/ 343 w 2540"/>
                <a:gd name="T7" fmla="*/ 341 h 1425"/>
                <a:gd name="T8" fmla="*/ 325 w 2540"/>
                <a:gd name="T9" fmla="*/ 318 h 1425"/>
                <a:gd name="T10" fmla="*/ 311 w 2540"/>
                <a:gd name="T11" fmla="*/ 305 h 1425"/>
                <a:gd name="T12" fmla="*/ 298 w 2540"/>
                <a:gd name="T13" fmla="*/ 308 h 1425"/>
                <a:gd name="T14" fmla="*/ 282 w 2540"/>
                <a:gd name="T15" fmla="*/ 321 h 1425"/>
                <a:gd name="T16" fmla="*/ 244 w 2540"/>
                <a:gd name="T17" fmla="*/ 333 h 1425"/>
                <a:gd name="T18" fmla="*/ 198 w 2540"/>
                <a:gd name="T19" fmla="*/ 335 h 1425"/>
                <a:gd name="T20" fmla="*/ 160 w 2540"/>
                <a:gd name="T21" fmla="*/ 321 h 1425"/>
                <a:gd name="T22" fmla="*/ 132 w 2540"/>
                <a:gd name="T23" fmla="*/ 288 h 1425"/>
                <a:gd name="T24" fmla="*/ 117 w 2540"/>
                <a:gd name="T25" fmla="*/ 259 h 1425"/>
                <a:gd name="T26" fmla="*/ 107 w 2540"/>
                <a:gd name="T27" fmla="*/ 256 h 1425"/>
                <a:gd name="T28" fmla="*/ 95 w 2540"/>
                <a:gd name="T29" fmla="*/ 259 h 1425"/>
                <a:gd name="T30" fmla="*/ 85 w 2540"/>
                <a:gd name="T31" fmla="*/ 264 h 1425"/>
                <a:gd name="T32" fmla="*/ 43 w 2540"/>
                <a:gd name="T33" fmla="*/ 262 h 1425"/>
                <a:gd name="T34" fmla="*/ 3 w 2540"/>
                <a:gd name="T35" fmla="*/ 232 h 1425"/>
                <a:gd name="T36" fmla="*/ 5 w 2540"/>
                <a:gd name="T37" fmla="*/ 185 h 1425"/>
                <a:gd name="T38" fmla="*/ 39 w 2540"/>
                <a:gd name="T39" fmla="*/ 138 h 1425"/>
                <a:gd name="T40" fmla="*/ 72 w 2540"/>
                <a:gd name="T41" fmla="*/ 119 h 1425"/>
                <a:gd name="T42" fmla="*/ 82 w 2540"/>
                <a:gd name="T43" fmla="*/ 118 h 1425"/>
                <a:gd name="T44" fmla="*/ 92 w 2540"/>
                <a:gd name="T45" fmla="*/ 115 h 1425"/>
                <a:gd name="T46" fmla="*/ 104 w 2540"/>
                <a:gd name="T47" fmla="*/ 113 h 1425"/>
                <a:gd name="T48" fmla="*/ 108 w 2540"/>
                <a:gd name="T49" fmla="*/ 109 h 1425"/>
                <a:gd name="T50" fmla="*/ 106 w 2540"/>
                <a:gd name="T51" fmla="*/ 101 h 1425"/>
                <a:gd name="T52" fmla="*/ 102 w 2540"/>
                <a:gd name="T53" fmla="*/ 93 h 1425"/>
                <a:gd name="T54" fmla="*/ 100 w 2540"/>
                <a:gd name="T55" fmla="*/ 85 h 1425"/>
                <a:gd name="T56" fmla="*/ 104 w 2540"/>
                <a:gd name="T57" fmla="*/ 52 h 1425"/>
                <a:gd name="T58" fmla="*/ 136 w 2540"/>
                <a:gd name="T59" fmla="*/ 18 h 1425"/>
                <a:gd name="T60" fmla="*/ 187 w 2540"/>
                <a:gd name="T61" fmla="*/ 17 h 1425"/>
                <a:gd name="T62" fmla="*/ 238 w 2540"/>
                <a:gd name="T63" fmla="*/ 39 h 1425"/>
                <a:gd name="T64" fmla="*/ 265 w 2540"/>
                <a:gd name="T65" fmla="*/ 57 h 1425"/>
                <a:gd name="T66" fmla="*/ 280 w 2540"/>
                <a:gd name="T67" fmla="*/ 49 h 1425"/>
                <a:gd name="T68" fmla="*/ 294 w 2540"/>
                <a:gd name="T69" fmla="*/ 35 h 1425"/>
                <a:gd name="T70" fmla="*/ 305 w 2540"/>
                <a:gd name="T71" fmla="*/ 23 h 1425"/>
                <a:gd name="T72" fmla="*/ 330 w 2540"/>
                <a:gd name="T73" fmla="*/ 8 h 1425"/>
                <a:gd name="T74" fmla="*/ 366 w 2540"/>
                <a:gd name="T75" fmla="*/ 0 h 1425"/>
                <a:gd name="T76" fmla="*/ 397 w 2540"/>
                <a:gd name="T77" fmla="*/ 10 h 1425"/>
                <a:gd name="T78" fmla="*/ 422 w 2540"/>
                <a:gd name="T79" fmla="*/ 39 h 1425"/>
                <a:gd name="T80" fmla="*/ 432 w 2540"/>
                <a:gd name="T81" fmla="*/ 71 h 1425"/>
                <a:gd name="T82" fmla="*/ 433 w 2540"/>
                <a:gd name="T83" fmla="*/ 82 h 1425"/>
                <a:gd name="T84" fmla="*/ 434 w 2540"/>
                <a:gd name="T85" fmla="*/ 90 h 1425"/>
                <a:gd name="T86" fmla="*/ 436 w 2540"/>
                <a:gd name="T87" fmla="*/ 95 h 1425"/>
                <a:gd name="T88" fmla="*/ 441 w 2540"/>
                <a:gd name="T89" fmla="*/ 96 h 1425"/>
                <a:gd name="T90" fmla="*/ 448 w 2540"/>
                <a:gd name="T91" fmla="*/ 95 h 1425"/>
                <a:gd name="T92" fmla="*/ 454 w 2540"/>
                <a:gd name="T93" fmla="*/ 92 h 1425"/>
                <a:gd name="T94" fmla="*/ 477 w 2540"/>
                <a:gd name="T95" fmla="*/ 93 h 1425"/>
                <a:gd name="T96" fmla="*/ 512 w 2540"/>
                <a:gd name="T97" fmla="*/ 103 h 1425"/>
                <a:gd name="T98" fmla="*/ 538 w 2540"/>
                <a:gd name="T99" fmla="*/ 123 h 1425"/>
                <a:gd name="T100" fmla="*/ 552 w 2540"/>
                <a:gd name="T101" fmla="*/ 157 h 1425"/>
                <a:gd name="T102" fmla="*/ 579 w 2540"/>
                <a:gd name="T103" fmla="*/ 184 h 1425"/>
                <a:gd name="T104" fmla="*/ 618 w 2540"/>
                <a:gd name="T105" fmla="*/ 199 h 1425"/>
                <a:gd name="T106" fmla="*/ 643 w 2540"/>
                <a:gd name="T107" fmla="*/ 227 h 1425"/>
                <a:gd name="T108" fmla="*/ 649 w 2540"/>
                <a:gd name="T109" fmla="*/ 270 h 1425"/>
                <a:gd name="T110" fmla="*/ 627 w 2540"/>
                <a:gd name="T111" fmla="*/ 317 h 1425"/>
                <a:gd name="T112" fmla="*/ 592 w 2540"/>
                <a:gd name="T113" fmla="*/ 333 h 1425"/>
                <a:gd name="T114" fmla="*/ 555 w 2540"/>
                <a:gd name="T115" fmla="*/ 330 h 1425"/>
                <a:gd name="T116" fmla="*/ 519 w 2540"/>
                <a:gd name="T117" fmla="*/ 326 h 1425"/>
                <a:gd name="T118" fmla="*/ 487 w 2540"/>
                <a:gd name="T119" fmla="*/ 342 h 1425"/>
                <a:gd name="T120" fmla="*/ 466 w 2540"/>
                <a:gd name="T121" fmla="*/ 360 h 1425"/>
                <a:gd name="T122" fmla="*/ 447 w 2540"/>
                <a:gd name="T123" fmla="*/ 372 h 1425"/>
                <a:gd name="T124" fmla="*/ 422 w 2540"/>
                <a:gd name="T125" fmla="*/ 376 h 1425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540"/>
                <a:gd name="T190" fmla="*/ 0 h 1425"/>
                <a:gd name="T191" fmla="*/ 2540 w 2540"/>
                <a:gd name="T192" fmla="*/ 1425 h 1425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540" h="1425">
                  <a:moveTo>
                    <a:pt x="1586" y="1425"/>
                  </a:moveTo>
                  <a:lnTo>
                    <a:pt x="1538" y="1411"/>
                  </a:lnTo>
                  <a:lnTo>
                    <a:pt x="1497" y="1400"/>
                  </a:lnTo>
                  <a:lnTo>
                    <a:pt x="1460" y="1384"/>
                  </a:lnTo>
                  <a:lnTo>
                    <a:pt x="1431" y="1367"/>
                  </a:lnTo>
                  <a:lnTo>
                    <a:pt x="1400" y="1344"/>
                  </a:lnTo>
                  <a:lnTo>
                    <a:pt x="1373" y="1320"/>
                  </a:lnTo>
                  <a:lnTo>
                    <a:pt x="1344" y="1291"/>
                  </a:lnTo>
                  <a:lnTo>
                    <a:pt x="1316" y="1262"/>
                  </a:lnTo>
                  <a:lnTo>
                    <a:pt x="1272" y="1202"/>
                  </a:lnTo>
                  <a:lnTo>
                    <a:pt x="1241" y="1167"/>
                  </a:lnTo>
                  <a:lnTo>
                    <a:pt x="1214" y="1152"/>
                  </a:lnTo>
                  <a:lnTo>
                    <a:pt x="1190" y="1154"/>
                  </a:lnTo>
                  <a:lnTo>
                    <a:pt x="1165" y="1165"/>
                  </a:lnTo>
                  <a:lnTo>
                    <a:pt x="1138" y="1187"/>
                  </a:lnTo>
                  <a:lnTo>
                    <a:pt x="1101" y="1214"/>
                  </a:lnTo>
                  <a:lnTo>
                    <a:pt x="1057" y="1245"/>
                  </a:lnTo>
                  <a:lnTo>
                    <a:pt x="954" y="1262"/>
                  </a:lnTo>
                  <a:lnTo>
                    <a:pt x="861" y="1272"/>
                  </a:lnTo>
                  <a:lnTo>
                    <a:pt x="773" y="1266"/>
                  </a:lnTo>
                  <a:lnTo>
                    <a:pt x="698" y="1249"/>
                  </a:lnTo>
                  <a:lnTo>
                    <a:pt x="626" y="1212"/>
                  </a:lnTo>
                  <a:lnTo>
                    <a:pt x="568" y="1157"/>
                  </a:lnTo>
                  <a:lnTo>
                    <a:pt x="517" y="1086"/>
                  </a:lnTo>
                  <a:lnTo>
                    <a:pt x="481" y="993"/>
                  </a:lnTo>
                  <a:lnTo>
                    <a:pt x="459" y="977"/>
                  </a:lnTo>
                  <a:lnTo>
                    <a:pt x="440" y="969"/>
                  </a:lnTo>
                  <a:lnTo>
                    <a:pt x="419" y="967"/>
                  </a:lnTo>
                  <a:lnTo>
                    <a:pt x="397" y="973"/>
                  </a:lnTo>
                  <a:lnTo>
                    <a:pt x="374" y="979"/>
                  </a:lnTo>
                  <a:lnTo>
                    <a:pt x="353" y="989"/>
                  </a:lnTo>
                  <a:lnTo>
                    <a:pt x="331" y="997"/>
                  </a:lnTo>
                  <a:lnTo>
                    <a:pt x="312" y="1006"/>
                  </a:lnTo>
                  <a:lnTo>
                    <a:pt x="166" y="993"/>
                  </a:lnTo>
                  <a:lnTo>
                    <a:pt x="69" y="946"/>
                  </a:lnTo>
                  <a:lnTo>
                    <a:pt x="13" y="876"/>
                  </a:lnTo>
                  <a:lnTo>
                    <a:pt x="0" y="793"/>
                  </a:lnTo>
                  <a:lnTo>
                    <a:pt x="19" y="700"/>
                  </a:lnTo>
                  <a:lnTo>
                    <a:pt x="71" y="607"/>
                  </a:lnTo>
                  <a:lnTo>
                    <a:pt x="153" y="522"/>
                  </a:lnTo>
                  <a:lnTo>
                    <a:pt x="261" y="456"/>
                  </a:lnTo>
                  <a:lnTo>
                    <a:pt x="281" y="452"/>
                  </a:lnTo>
                  <a:lnTo>
                    <a:pt x="302" y="448"/>
                  </a:lnTo>
                  <a:lnTo>
                    <a:pt x="322" y="444"/>
                  </a:lnTo>
                  <a:lnTo>
                    <a:pt x="343" y="440"/>
                  </a:lnTo>
                  <a:lnTo>
                    <a:pt x="362" y="434"/>
                  </a:lnTo>
                  <a:lnTo>
                    <a:pt x="384" y="432"/>
                  </a:lnTo>
                  <a:lnTo>
                    <a:pt x="405" y="428"/>
                  </a:lnTo>
                  <a:lnTo>
                    <a:pt x="426" y="427"/>
                  </a:lnTo>
                  <a:lnTo>
                    <a:pt x="424" y="411"/>
                  </a:lnTo>
                  <a:lnTo>
                    <a:pt x="420" y="395"/>
                  </a:lnTo>
                  <a:lnTo>
                    <a:pt x="415" y="380"/>
                  </a:lnTo>
                  <a:lnTo>
                    <a:pt x="409" y="366"/>
                  </a:lnTo>
                  <a:lnTo>
                    <a:pt x="401" y="351"/>
                  </a:lnTo>
                  <a:lnTo>
                    <a:pt x="395" y="337"/>
                  </a:lnTo>
                  <a:lnTo>
                    <a:pt x="389" y="324"/>
                  </a:lnTo>
                  <a:lnTo>
                    <a:pt x="387" y="314"/>
                  </a:lnTo>
                  <a:lnTo>
                    <a:pt x="405" y="194"/>
                  </a:lnTo>
                  <a:lnTo>
                    <a:pt x="457" y="114"/>
                  </a:lnTo>
                  <a:lnTo>
                    <a:pt x="533" y="68"/>
                  </a:lnTo>
                  <a:lnTo>
                    <a:pt x="628" y="54"/>
                  </a:lnTo>
                  <a:lnTo>
                    <a:pt x="731" y="64"/>
                  </a:lnTo>
                  <a:lnTo>
                    <a:pt x="835" y="97"/>
                  </a:lnTo>
                  <a:lnTo>
                    <a:pt x="932" y="151"/>
                  </a:lnTo>
                  <a:lnTo>
                    <a:pt x="1018" y="221"/>
                  </a:lnTo>
                  <a:lnTo>
                    <a:pt x="1039" y="217"/>
                  </a:lnTo>
                  <a:lnTo>
                    <a:pt x="1068" y="205"/>
                  </a:lnTo>
                  <a:lnTo>
                    <a:pt x="1095" y="184"/>
                  </a:lnTo>
                  <a:lnTo>
                    <a:pt x="1124" y="161"/>
                  </a:lnTo>
                  <a:lnTo>
                    <a:pt x="1150" y="134"/>
                  </a:lnTo>
                  <a:lnTo>
                    <a:pt x="1175" y="107"/>
                  </a:lnTo>
                  <a:lnTo>
                    <a:pt x="1194" y="85"/>
                  </a:lnTo>
                  <a:lnTo>
                    <a:pt x="1212" y="70"/>
                  </a:lnTo>
                  <a:lnTo>
                    <a:pt x="1289" y="29"/>
                  </a:lnTo>
                  <a:lnTo>
                    <a:pt x="1365" y="8"/>
                  </a:lnTo>
                  <a:lnTo>
                    <a:pt x="1435" y="0"/>
                  </a:lnTo>
                  <a:lnTo>
                    <a:pt x="1499" y="12"/>
                  </a:lnTo>
                  <a:lnTo>
                    <a:pt x="1555" y="39"/>
                  </a:lnTo>
                  <a:lnTo>
                    <a:pt x="1607" y="83"/>
                  </a:lnTo>
                  <a:lnTo>
                    <a:pt x="1650" y="147"/>
                  </a:lnTo>
                  <a:lnTo>
                    <a:pt x="1687" y="233"/>
                  </a:lnTo>
                  <a:lnTo>
                    <a:pt x="1689" y="268"/>
                  </a:lnTo>
                  <a:lnTo>
                    <a:pt x="1693" y="295"/>
                  </a:lnTo>
                  <a:lnTo>
                    <a:pt x="1695" y="314"/>
                  </a:lnTo>
                  <a:lnTo>
                    <a:pt x="1699" y="332"/>
                  </a:lnTo>
                  <a:lnTo>
                    <a:pt x="1700" y="341"/>
                  </a:lnTo>
                  <a:lnTo>
                    <a:pt x="1702" y="351"/>
                  </a:lnTo>
                  <a:lnTo>
                    <a:pt x="1704" y="359"/>
                  </a:lnTo>
                  <a:lnTo>
                    <a:pt x="1708" y="368"/>
                  </a:lnTo>
                  <a:lnTo>
                    <a:pt x="1726" y="364"/>
                  </a:lnTo>
                  <a:lnTo>
                    <a:pt x="1745" y="361"/>
                  </a:lnTo>
                  <a:lnTo>
                    <a:pt x="1753" y="357"/>
                  </a:lnTo>
                  <a:lnTo>
                    <a:pt x="1763" y="353"/>
                  </a:lnTo>
                  <a:lnTo>
                    <a:pt x="1774" y="349"/>
                  </a:lnTo>
                  <a:lnTo>
                    <a:pt x="1788" y="347"/>
                  </a:lnTo>
                  <a:lnTo>
                    <a:pt x="1867" y="353"/>
                  </a:lnTo>
                  <a:lnTo>
                    <a:pt x="1941" y="366"/>
                  </a:lnTo>
                  <a:lnTo>
                    <a:pt x="2003" y="388"/>
                  </a:lnTo>
                  <a:lnTo>
                    <a:pt x="2061" y="421"/>
                  </a:lnTo>
                  <a:lnTo>
                    <a:pt x="2104" y="465"/>
                  </a:lnTo>
                  <a:lnTo>
                    <a:pt x="2139" y="523"/>
                  </a:lnTo>
                  <a:lnTo>
                    <a:pt x="2162" y="595"/>
                  </a:lnTo>
                  <a:lnTo>
                    <a:pt x="2176" y="686"/>
                  </a:lnTo>
                  <a:lnTo>
                    <a:pt x="2267" y="696"/>
                  </a:lnTo>
                  <a:lnTo>
                    <a:pt x="2348" y="717"/>
                  </a:lnTo>
                  <a:lnTo>
                    <a:pt x="2416" y="752"/>
                  </a:lnTo>
                  <a:lnTo>
                    <a:pt x="2474" y="801"/>
                  </a:lnTo>
                  <a:lnTo>
                    <a:pt x="2513" y="859"/>
                  </a:lnTo>
                  <a:lnTo>
                    <a:pt x="2536" y="931"/>
                  </a:lnTo>
                  <a:lnTo>
                    <a:pt x="2540" y="1018"/>
                  </a:lnTo>
                  <a:lnTo>
                    <a:pt x="2525" y="1119"/>
                  </a:lnTo>
                  <a:lnTo>
                    <a:pt x="2453" y="1198"/>
                  </a:lnTo>
                  <a:lnTo>
                    <a:pt x="2383" y="1245"/>
                  </a:lnTo>
                  <a:lnTo>
                    <a:pt x="2313" y="1260"/>
                  </a:lnTo>
                  <a:lnTo>
                    <a:pt x="2245" y="1260"/>
                  </a:lnTo>
                  <a:lnTo>
                    <a:pt x="2174" y="1247"/>
                  </a:lnTo>
                  <a:lnTo>
                    <a:pt x="2104" y="1235"/>
                  </a:lnTo>
                  <a:lnTo>
                    <a:pt x="2030" y="1231"/>
                  </a:lnTo>
                  <a:lnTo>
                    <a:pt x="1956" y="1249"/>
                  </a:lnTo>
                  <a:lnTo>
                    <a:pt x="1904" y="1293"/>
                  </a:lnTo>
                  <a:lnTo>
                    <a:pt x="1861" y="1332"/>
                  </a:lnTo>
                  <a:lnTo>
                    <a:pt x="1823" y="1361"/>
                  </a:lnTo>
                  <a:lnTo>
                    <a:pt x="1786" y="1386"/>
                  </a:lnTo>
                  <a:lnTo>
                    <a:pt x="1747" y="1404"/>
                  </a:lnTo>
                  <a:lnTo>
                    <a:pt x="1702" y="1415"/>
                  </a:lnTo>
                  <a:lnTo>
                    <a:pt x="1650" y="1421"/>
                  </a:lnTo>
                  <a:lnTo>
                    <a:pt x="1586" y="1425"/>
                  </a:lnTo>
                  <a:close/>
                </a:path>
              </a:pathLst>
            </a:custGeom>
            <a:solidFill>
              <a:srgbClr val="9E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dirty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1060" name="Freeform 46"/>
            <p:cNvSpPr>
              <a:spLocks/>
            </p:cNvSpPr>
            <p:nvPr/>
          </p:nvSpPr>
          <p:spPr bwMode="auto">
            <a:xfrm>
              <a:off x="2229" y="2866"/>
              <a:ext cx="1442" cy="815"/>
            </a:xfrm>
            <a:custGeom>
              <a:avLst/>
              <a:gdLst>
                <a:gd name="T0" fmla="*/ 313 w 2029"/>
                <a:gd name="T1" fmla="*/ 298 h 1136"/>
                <a:gd name="T2" fmla="*/ 298 w 2029"/>
                <a:gd name="T3" fmla="*/ 292 h 1136"/>
                <a:gd name="T4" fmla="*/ 286 w 2029"/>
                <a:gd name="T5" fmla="*/ 285 h 1136"/>
                <a:gd name="T6" fmla="*/ 275 w 2029"/>
                <a:gd name="T7" fmla="*/ 274 h 1136"/>
                <a:gd name="T8" fmla="*/ 260 w 2029"/>
                <a:gd name="T9" fmla="*/ 254 h 1136"/>
                <a:gd name="T10" fmla="*/ 248 w 2029"/>
                <a:gd name="T11" fmla="*/ 243 h 1136"/>
                <a:gd name="T12" fmla="*/ 238 w 2029"/>
                <a:gd name="T13" fmla="*/ 247 h 1136"/>
                <a:gd name="T14" fmla="*/ 224 w 2029"/>
                <a:gd name="T15" fmla="*/ 257 h 1136"/>
                <a:gd name="T16" fmla="*/ 195 w 2029"/>
                <a:gd name="T17" fmla="*/ 268 h 1136"/>
                <a:gd name="T18" fmla="*/ 157 w 2029"/>
                <a:gd name="T19" fmla="*/ 268 h 1136"/>
                <a:gd name="T20" fmla="*/ 127 w 2029"/>
                <a:gd name="T21" fmla="*/ 256 h 1136"/>
                <a:gd name="T22" fmla="*/ 106 w 2029"/>
                <a:gd name="T23" fmla="*/ 230 h 1136"/>
                <a:gd name="T24" fmla="*/ 94 w 2029"/>
                <a:gd name="T25" fmla="*/ 207 h 1136"/>
                <a:gd name="T26" fmla="*/ 85 w 2029"/>
                <a:gd name="T27" fmla="*/ 204 h 1136"/>
                <a:gd name="T28" fmla="*/ 77 w 2029"/>
                <a:gd name="T29" fmla="*/ 207 h 1136"/>
                <a:gd name="T30" fmla="*/ 68 w 2029"/>
                <a:gd name="T31" fmla="*/ 211 h 1136"/>
                <a:gd name="T32" fmla="*/ 34 w 2029"/>
                <a:gd name="T33" fmla="*/ 209 h 1136"/>
                <a:gd name="T34" fmla="*/ 3 w 2029"/>
                <a:gd name="T35" fmla="*/ 185 h 1136"/>
                <a:gd name="T36" fmla="*/ 4 w 2029"/>
                <a:gd name="T37" fmla="*/ 147 h 1136"/>
                <a:gd name="T38" fmla="*/ 32 w 2029"/>
                <a:gd name="T39" fmla="*/ 110 h 1136"/>
                <a:gd name="T40" fmla="*/ 58 w 2029"/>
                <a:gd name="T41" fmla="*/ 95 h 1136"/>
                <a:gd name="T42" fmla="*/ 65 w 2029"/>
                <a:gd name="T43" fmla="*/ 94 h 1136"/>
                <a:gd name="T44" fmla="*/ 74 w 2029"/>
                <a:gd name="T45" fmla="*/ 92 h 1136"/>
                <a:gd name="T46" fmla="*/ 83 w 2029"/>
                <a:gd name="T47" fmla="*/ 90 h 1136"/>
                <a:gd name="T48" fmla="*/ 87 w 2029"/>
                <a:gd name="T49" fmla="*/ 87 h 1136"/>
                <a:gd name="T50" fmla="*/ 85 w 2029"/>
                <a:gd name="T51" fmla="*/ 80 h 1136"/>
                <a:gd name="T52" fmla="*/ 82 w 2029"/>
                <a:gd name="T53" fmla="*/ 75 h 1136"/>
                <a:gd name="T54" fmla="*/ 80 w 2029"/>
                <a:gd name="T55" fmla="*/ 68 h 1136"/>
                <a:gd name="T56" fmla="*/ 82 w 2029"/>
                <a:gd name="T57" fmla="*/ 42 h 1136"/>
                <a:gd name="T58" fmla="*/ 109 w 2029"/>
                <a:gd name="T59" fmla="*/ 14 h 1136"/>
                <a:gd name="T60" fmla="*/ 149 w 2029"/>
                <a:gd name="T61" fmla="*/ 14 h 1136"/>
                <a:gd name="T62" fmla="*/ 190 w 2029"/>
                <a:gd name="T63" fmla="*/ 32 h 1136"/>
                <a:gd name="T64" fmla="*/ 212 w 2029"/>
                <a:gd name="T65" fmla="*/ 47 h 1136"/>
                <a:gd name="T66" fmla="*/ 224 w 2029"/>
                <a:gd name="T67" fmla="*/ 39 h 1136"/>
                <a:gd name="T68" fmla="*/ 235 w 2029"/>
                <a:gd name="T69" fmla="*/ 28 h 1136"/>
                <a:gd name="T70" fmla="*/ 244 w 2029"/>
                <a:gd name="T71" fmla="*/ 19 h 1136"/>
                <a:gd name="T72" fmla="*/ 263 w 2029"/>
                <a:gd name="T73" fmla="*/ 6 h 1136"/>
                <a:gd name="T74" fmla="*/ 293 w 2029"/>
                <a:gd name="T75" fmla="*/ 0 h 1136"/>
                <a:gd name="T76" fmla="*/ 318 w 2029"/>
                <a:gd name="T77" fmla="*/ 8 h 1136"/>
                <a:gd name="T78" fmla="*/ 337 w 2029"/>
                <a:gd name="T79" fmla="*/ 32 h 1136"/>
                <a:gd name="T80" fmla="*/ 345 w 2029"/>
                <a:gd name="T81" fmla="*/ 57 h 1136"/>
                <a:gd name="T82" fmla="*/ 346 w 2029"/>
                <a:gd name="T83" fmla="*/ 67 h 1136"/>
                <a:gd name="T84" fmla="*/ 347 w 2029"/>
                <a:gd name="T85" fmla="*/ 75 h 1136"/>
                <a:gd name="T86" fmla="*/ 352 w 2029"/>
                <a:gd name="T87" fmla="*/ 77 h 1136"/>
                <a:gd name="T88" fmla="*/ 357 w 2029"/>
                <a:gd name="T89" fmla="*/ 76 h 1136"/>
                <a:gd name="T90" fmla="*/ 362 w 2029"/>
                <a:gd name="T91" fmla="*/ 75 h 1136"/>
                <a:gd name="T92" fmla="*/ 381 w 2029"/>
                <a:gd name="T93" fmla="*/ 75 h 1136"/>
                <a:gd name="T94" fmla="*/ 409 w 2029"/>
                <a:gd name="T95" fmla="*/ 83 h 1136"/>
                <a:gd name="T96" fmla="*/ 429 w 2029"/>
                <a:gd name="T97" fmla="*/ 99 h 1136"/>
                <a:gd name="T98" fmla="*/ 441 w 2029"/>
                <a:gd name="T99" fmla="*/ 126 h 1136"/>
                <a:gd name="T100" fmla="*/ 462 w 2029"/>
                <a:gd name="T101" fmla="*/ 146 h 1136"/>
                <a:gd name="T102" fmla="*/ 493 w 2029"/>
                <a:gd name="T103" fmla="*/ 159 h 1136"/>
                <a:gd name="T104" fmla="*/ 512 w 2029"/>
                <a:gd name="T105" fmla="*/ 182 h 1136"/>
                <a:gd name="T106" fmla="*/ 517 w 2029"/>
                <a:gd name="T107" fmla="*/ 216 h 1136"/>
                <a:gd name="T108" fmla="*/ 500 w 2029"/>
                <a:gd name="T109" fmla="*/ 254 h 1136"/>
                <a:gd name="T110" fmla="*/ 472 w 2029"/>
                <a:gd name="T111" fmla="*/ 267 h 1136"/>
                <a:gd name="T112" fmla="*/ 443 w 2029"/>
                <a:gd name="T113" fmla="*/ 265 h 1136"/>
                <a:gd name="T114" fmla="*/ 414 w 2029"/>
                <a:gd name="T115" fmla="*/ 261 h 1136"/>
                <a:gd name="T116" fmla="*/ 388 w 2029"/>
                <a:gd name="T117" fmla="*/ 274 h 1136"/>
                <a:gd name="T118" fmla="*/ 371 w 2029"/>
                <a:gd name="T119" fmla="*/ 288 h 1136"/>
                <a:gd name="T120" fmla="*/ 356 w 2029"/>
                <a:gd name="T121" fmla="*/ 296 h 1136"/>
                <a:gd name="T122" fmla="*/ 336 w 2029"/>
                <a:gd name="T123" fmla="*/ 301 h 11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2029"/>
                <a:gd name="T187" fmla="*/ 0 h 1136"/>
                <a:gd name="T188" fmla="*/ 2029 w 2029"/>
                <a:gd name="T189" fmla="*/ 1136 h 11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2029" h="1136">
                  <a:moveTo>
                    <a:pt x="1268" y="1136"/>
                  </a:moveTo>
                  <a:lnTo>
                    <a:pt x="1229" y="1126"/>
                  </a:lnTo>
                  <a:lnTo>
                    <a:pt x="1198" y="1116"/>
                  </a:lnTo>
                  <a:lnTo>
                    <a:pt x="1167" y="1103"/>
                  </a:lnTo>
                  <a:lnTo>
                    <a:pt x="1144" y="1091"/>
                  </a:lnTo>
                  <a:lnTo>
                    <a:pt x="1121" y="1074"/>
                  </a:lnTo>
                  <a:lnTo>
                    <a:pt x="1100" y="1056"/>
                  </a:lnTo>
                  <a:lnTo>
                    <a:pt x="1076" y="1033"/>
                  </a:lnTo>
                  <a:lnTo>
                    <a:pt x="1055" y="1010"/>
                  </a:lnTo>
                  <a:lnTo>
                    <a:pt x="1020" y="961"/>
                  </a:lnTo>
                  <a:lnTo>
                    <a:pt x="995" y="932"/>
                  </a:lnTo>
                  <a:lnTo>
                    <a:pt x="972" y="919"/>
                  </a:lnTo>
                  <a:lnTo>
                    <a:pt x="954" y="921"/>
                  </a:lnTo>
                  <a:lnTo>
                    <a:pt x="933" y="930"/>
                  </a:lnTo>
                  <a:lnTo>
                    <a:pt x="909" y="948"/>
                  </a:lnTo>
                  <a:lnTo>
                    <a:pt x="878" y="969"/>
                  </a:lnTo>
                  <a:lnTo>
                    <a:pt x="844" y="994"/>
                  </a:lnTo>
                  <a:lnTo>
                    <a:pt x="762" y="1010"/>
                  </a:lnTo>
                  <a:lnTo>
                    <a:pt x="686" y="1016"/>
                  </a:lnTo>
                  <a:lnTo>
                    <a:pt x="617" y="1012"/>
                  </a:lnTo>
                  <a:lnTo>
                    <a:pt x="557" y="998"/>
                  </a:lnTo>
                  <a:lnTo>
                    <a:pt x="500" y="967"/>
                  </a:lnTo>
                  <a:lnTo>
                    <a:pt x="454" y="926"/>
                  </a:lnTo>
                  <a:lnTo>
                    <a:pt x="415" y="866"/>
                  </a:lnTo>
                  <a:lnTo>
                    <a:pt x="386" y="793"/>
                  </a:lnTo>
                  <a:lnTo>
                    <a:pt x="368" y="779"/>
                  </a:lnTo>
                  <a:lnTo>
                    <a:pt x="351" y="773"/>
                  </a:lnTo>
                  <a:lnTo>
                    <a:pt x="333" y="771"/>
                  </a:lnTo>
                  <a:lnTo>
                    <a:pt x="318" y="775"/>
                  </a:lnTo>
                  <a:lnTo>
                    <a:pt x="301" y="781"/>
                  </a:lnTo>
                  <a:lnTo>
                    <a:pt x="283" y="789"/>
                  </a:lnTo>
                  <a:lnTo>
                    <a:pt x="266" y="797"/>
                  </a:lnTo>
                  <a:lnTo>
                    <a:pt x="252" y="804"/>
                  </a:lnTo>
                  <a:lnTo>
                    <a:pt x="134" y="791"/>
                  </a:lnTo>
                  <a:lnTo>
                    <a:pt x="56" y="756"/>
                  </a:lnTo>
                  <a:lnTo>
                    <a:pt x="12" y="700"/>
                  </a:lnTo>
                  <a:lnTo>
                    <a:pt x="0" y="632"/>
                  </a:lnTo>
                  <a:lnTo>
                    <a:pt x="15" y="556"/>
                  </a:lnTo>
                  <a:lnTo>
                    <a:pt x="58" y="482"/>
                  </a:lnTo>
                  <a:lnTo>
                    <a:pt x="124" y="416"/>
                  </a:lnTo>
                  <a:lnTo>
                    <a:pt x="209" y="364"/>
                  </a:lnTo>
                  <a:lnTo>
                    <a:pt x="225" y="360"/>
                  </a:lnTo>
                  <a:lnTo>
                    <a:pt x="242" y="356"/>
                  </a:lnTo>
                  <a:lnTo>
                    <a:pt x="258" y="352"/>
                  </a:lnTo>
                  <a:lnTo>
                    <a:pt x="275" y="351"/>
                  </a:lnTo>
                  <a:lnTo>
                    <a:pt x="291" y="347"/>
                  </a:lnTo>
                  <a:lnTo>
                    <a:pt x="308" y="345"/>
                  </a:lnTo>
                  <a:lnTo>
                    <a:pt x="326" y="341"/>
                  </a:lnTo>
                  <a:lnTo>
                    <a:pt x="343" y="339"/>
                  </a:lnTo>
                  <a:lnTo>
                    <a:pt x="341" y="327"/>
                  </a:lnTo>
                  <a:lnTo>
                    <a:pt x="337" y="316"/>
                  </a:lnTo>
                  <a:lnTo>
                    <a:pt x="333" y="304"/>
                  </a:lnTo>
                  <a:lnTo>
                    <a:pt x="330" y="292"/>
                  </a:lnTo>
                  <a:lnTo>
                    <a:pt x="324" y="281"/>
                  </a:lnTo>
                  <a:lnTo>
                    <a:pt x="318" y="271"/>
                  </a:lnTo>
                  <a:lnTo>
                    <a:pt x="312" y="259"/>
                  </a:lnTo>
                  <a:lnTo>
                    <a:pt x="310" y="252"/>
                  </a:lnTo>
                  <a:lnTo>
                    <a:pt x="324" y="157"/>
                  </a:lnTo>
                  <a:lnTo>
                    <a:pt x="365" y="91"/>
                  </a:lnTo>
                  <a:lnTo>
                    <a:pt x="425" y="54"/>
                  </a:lnTo>
                  <a:lnTo>
                    <a:pt x="502" y="42"/>
                  </a:lnTo>
                  <a:lnTo>
                    <a:pt x="584" y="50"/>
                  </a:lnTo>
                  <a:lnTo>
                    <a:pt x="667" y="77"/>
                  </a:lnTo>
                  <a:lnTo>
                    <a:pt x="747" y="120"/>
                  </a:lnTo>
                  <a:lnTo>
                    <a:pt x="814" y="176"/>
                  </a:lnTo>
                  <a:lnTo>
                    <a:pt x="832" y="174"/>
                  </a:lnTo>
                  <a:lnTo>
                    <a:pt x="853" y="164"/>
                  </a:lnTo>
                  <a:lnTo>
                    <a:pt x="877" y="149"/>
                  </a:lnTo>
                  <a:lnTo>
                    <a:pt x="900" y="130"/>
                  </a:lnTo>
                  <a:lnTo>
                    <a:pt x="919" y="108"/>
                  </a:lnTo>
                  <a:lnTo>
                    <a:pt x="941" y="87"/>
                  </a:lnTo>
                  <a:lnTo>
                    <a:pt x="956" y="69"/>
                  </a:lnTo>
                  <a:lnTo>
                    <a:pt x="970" y="58"/>
                  </a:lnTo>
                  <a:lnTo>
                    <a:pt x="1032" y="25"/>
                  </a:lnTo>
                  <a:lnTo>
                    <a:pt x="1092" y="7"/>
                  </a:lnTo>
                  <a:lnTo>
                    <a:pt x="1148" y="0"/>
                  </a:lnTo>
                  <a:lnTo>
                    <a:pt x="1200" y="9"/>
                  </a:lnTo>
                  <a:lnTo>
                    <a:pt x="1245" y="31"/>
                  </a:lnTo>
                  <a:lnTo>
                    <a:pt x="1286" y="69"/>
                  </a:lnTo>
                  <a:lnTo>
                    <a:pt x="1321" y="120"/>
                  </a:lnTo>
                  <a:lnTo>
                    <a:pt x="1350" y="188"/>
                  </a:lnTo>
                  <a:lnTo>
                    <a:pt x="1352" y="215"/>
                  </a:lnTo>
                  <a:lnTo>
                    <a:pt x="1354" y="238"/>
                  </a:lnTo>
                  <a:lnTo>
                    <a:pt x="1356" y="254"/>
                  </a:lnTo>
                  <a:lnTo>
                    <a:pt x="1357" y="267"/>
                  </a:lnTo>
                  <a:lnTo>
                    <a:pt x="1359" y="281"/>
                  </a:lnTo>
                  <a:lnTo>
                    <a:pt x="1365" y="292"/>
                  </a:lnTo>
                  <a:lnTo>
                    <a:pt x="1379" y="290"/>
                  </a:lnTo>
                  <a:lnTo>
                    <a:pt x="1394" y="289"/>
                  </a:lnTo>
                  <a:lnTo>
                    <a:pt x="1400" y="287"/>
                  </a:lnTo>
                  <a:lnTo>
                    <a:pt x="1408" y="285"/>
                  </a:lnTo>
                  <a:lnTo>
                    <a:pt x="1418" y="283"/>
                  </a:lnTo>
                  <a:lnTo>
                    <a:pt x="1429" y="281"/>
                  </a:lnTo>
                  <a:lnTo>
                    <a:pt x="1493" y="283"/>
                  </a:lnTo>
                  <a:lnTo>
                    <a:pt x="1551" y="294"/>
                  </a:lnTo>
                  <a:lnTo>
                    <a:pt x="1602" y="312"/>
                  </a:lnTo>
                  <a:lnTo>
                    <a:pt x="1648" y="339"/>
                  </a:lnTo>
                  <a:lnTo>
                    <a:pt x="1683" y="374"/>
                  </a:lnTo>
                  <a:lnTo>
                    <a:pt x="1712" y="420"/>
                  </a:lnTo>
                  <a:lnTo>
                    <a:pt x="1730" y="477"/>
                  </a:lnTo>
                  <a:lnTo>
                    <a:pt x="1740" y="548"/>
                  </a:lnTo>
                  <a:lnTo>
                    <a:pt x="1811" y="554"/>
                  </a:lnTo>
                  <a:lnTo>
                    <a:pt x="1877" y="574"/>
                  </a:lnTo>
                  <a:lnTo>
                    <a:pt x="1932" y="601"/>
                  </a:lnTo>
                  <a:lnTo>
                    <a:pt x="1976" y="639"/>
                  </a:lnTo>
                  <a:lnTo>
                    <a:pt x="2007" y="686"/>
                  </a:lnTo>
                  <a:lnTo>
                    <a:pt x="2027" y="744"/>
                  </a:lnTo>
                  <a:lnTo>
                    <a:pt x="2029" y="814"/>
                  </a:lnTo>
                  <a:lnTo>
                    <a:pt x="2017" y="897"/>
                  </a:lnTo>
                  <a:lnTo>
                    <a:pt x="1959" y="961"/>
                  </a:lnTo>
                  <a:lnTo>
                    <a:pt x="1904" y="996"/>
                  </a:lnTo>
                  <a:lnTo>
                    <a:pt x="1850" y="1008"/>
                  </a:lnTo>
                  <a:lnTo>
                    <a:pt x="1796" y="1008"/>
                  </a:lnTo>
                  <a:lnTo>
                    <a:pt x="1738" y="998"/>
                  </a:lnTo>
                  <a:lnTo>
                    <a:pt x="1681" y="988"/>
                  </a:lnTo>
                  <a:lnTo>
                    <a:pt x="1623" y="987"/>
                  </a:lnTo>
                  <a:lnTo>
                    <a:pt x="1563" y="998"/>
                  </a:lnTo>
                  <a:lnTo>
                    <a:pt x="1520" y="1033"/>
                  </a:lnTo>
                  <a:lnTo>
                    <a:pt x="1485" y="1064"/>
                  </a:lnTo>
                  <a:lnTo>
                    <a:pt x="1454" y="1087"/>
                  </a:lnTo>
                  <a:lnTo>
                    <a:pt x="1427" y="1107"/>
                  </a:lnTo>
                  <a:lnTo>
                    <a:pt x="1396" y="1118"/>
                  </a:lnTo>
                  <a:lnTo>
                    <a:pt x="1361" y="1128"/>
                  </a:lnTo>
                  <a:lnTo>
                    <a:pt x="1319" y="1134"/>
                  </a:lnTo>
                  <a:lnTo>
                    <a:pt x="1268" y="1136"/>
                  </a:lnTo>
                  <a:close/>
                </a:path>
              </a:pathLst>
            </a:custGeom>
            <a:solidFill>
              <a:srgbClr val="DE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dirty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1061" name="Freeform 47"/>
            <p:cNvSpPr>
              <a:spLocks/>
            </p:cNvSpPr>
            <p:nvPr/>
          </p:nvSpPr>
          <p:spPr bwMode="auto">
            <a:xfrm>
              <a:off x="2916" y="3221"/>
              <a:ext cx="750" cy="199"/>
            </a:xfrm>
            <a:custGeom>
              <a:avLst/>
              <a:gdLst>
                <a:gd name="T0" fmla="*/ 133 w 1057"/>
                <a:gd name="T1" fmla="*/ 70 h 277"/>
                <a:gd name="T2" fmla="*/ 129 w 1057"/>
                <a:gd name="T3" fmla="*/ 63 h 277"/>
                <a:gd name="T4" fmla="*/ 126 w 1057"/>
                <a:gd name="T5" fmla="*/ 54 h 277"/>
                <a:gd name="T6" fmla="*/ 122 w 1057"/>
                <a:gd name="T7" fmla="*/ 45 h 277"/>
                <a:gd name="T8" fmla="*/ 112 w 1057"/>
                <a:gd name="T9" fmla="*/ 34 h 277"/>
                <a:gd name="T10" fmla="*/ 88 w 1057"/>
                <a:gd name="T11" fmla="*/ 21 h 277"/>
                <a:gd name="T12" fmla="*/ 60 w 1057"/>
                <a:gd name="T13" fmla="*/ 11 h 277"/>
                <a:gd name="T14" fmla="*/ 34 w 1057"/>
                <a:gd name="T15" fmla="*/ 12 h 277"/>
                <a:gd name="T16" fmla="*/ 25 w 1057"/>
                <a:gd name="T17" fmla="*/ 21 h 277"/>
                <a:gd name="T18" fmla="*/ 23 w 1057"/>
                <a:gd name="T19" fmla="*/ 21 h 277"/>
                <a:gd name="T20" fmla="*/ 16 w 1057"/>
                <a:gd name="T21" fmla="*/ 19 h 277"/>
                <a:gd name="T22" fmla="*/ 9 w 1057"/>
                <a:gd name="T23" fmla="*/ 21 h 277"/>
                <a:gd name="T24" fmla="*/ 3 w 1057"/>
                <a:gd name="T25" fmla="*/ 21 h 277"/>
                <a:gd name="T26" fmla="*/ 0 w 1057"/>
                <a:gd name="T27" fmla="*/ 19 h 277"/>
                <a:gd name="T28" fmla="*/ 22 w 1057"/>
                <a:gd name="T29" fmla="*/ 8 h 277"/>
                <a:gd name="T30" fmla="*/ 61 w 1057"/>
                <a:gd name="T31" fmla="*/ 0 h 277"/>
                <a:gd name="T32" fmla="*/ 94 w 1057"/>
                <a:gd name="T33" fmla="*/ 6 h 277"/>
                <a:gd name="T34" fmla="*/ 128 w 1057"/>
                <a:gd name="T35" fmla="*/ 29 h 277"/>
                <a:gd name="T36" fmla="*/ 146 w 1057"/>
                <a:gd name="T37" fmla="*/ 49 h 277"/>
                <a:gd name="T38" fmla="*/ 155 w 1057"/>
                <a:gd name="T39" fmla="*/ 47 h 277"/>
                <a:gd name="T40" fmla="*/ 164 w 1057"/>
                <a:gd name="T41" fmla="*/ 44 h 277"/>
                <a:gd name="T42" fmla="*/ 175 w 1057"/>
                <a:gd name="T43" fmla="*/ 41 h 277"/>
                <a:gd name="T44" fmla="*/ 186 w 1057"/>
                <a:gd name="T45" fmla="*/ 40 h 277"/>
                <a:gd name="T46" fmla="*/ 214 w 1057"/>
                <a:gd name="T47" fmla="*/ 42 h 277"/>
                <a:gd name="T48" fmla="*/ 248 w 1057"/>
                <a:gd name="T49" fmla="*/ 49 h 277"/>
                <a:gd name="T50" fmla="*/ 268 w 1057"/>
                <a:gd name="T51" fmla="*/ 61 h 277"/>
                <a:gd name="T52" fmla="*/ 265 w 1057"/>
                <a:gd name="T53" fmla="*/ 72 h 277"/>
                <a:gd name="T54" fmla="*/ 259 w 1057"/>
                <a:gd name="T55" fmla="*/ 69 h 277"/>
                <a:gd name="T56" fmla="*/ 253 w 1057"/>
                <a:gd name="T57" fmla="*/ 65 h 277"/>
                <a:gd name="T58" fmla="*/ 236 w 1057"/>
                <a:gd name="T59" fmla="*/ 59 h 277"/>
                <a:gd name="T60" fmla="*/ 207 w 1057"/>
                <a:gd name="T61" fmla="*/ 55 h 277"/>
                <a:gd name="T62" fmla="*/ 177 w 1057"/>
                <a:gd name="T63" fmla="*/ 56 h 277"/>
                <a:gd name="T64" fmla="*/ 152 w 1057"/>
                <a:gd name="T65" fmla="*/ 65 h 277"/>
                <a:gd name="T66" fmla="*/ 138 w 1057"/>
                <a:gd name="T67" fmla="*/ 74 h 277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057"/>
                <a:gd name="T103" fmla="*/ 0 h 277"/>
                <a:gd name="T104" fmla="*/ 1057 w 1057"/>
                <a:gd name="T105" fmla="*/ 277 h 277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057" h="277">
                  <a:moveTo>
                    <a:pt x="535" y="277"/>
                  </a:moveTo>
                  <a:lnTo>
                    <a:pt x="525" y="266"/>
                  </a:lnTo>
                  <a:lnTo>
                    <a:pt x="518" y="252"/>
                  </a:lnTo>
                  <a:lnTo>
                    <a:pt x="510" y="235"/>
                  </a:lnTo>
                  <a:lnTo>
                    <a:pt x="504" y="219"/>
                  </a:lnTo>
                  <a:lnTo>
                    <a:pt x="496" y="202"/>
                  </a:lnTo>
                  <a:lnTo>
                    <a:pt x="488" y="184"/>
                  </a:lnTo>
                  <a:lnTo>
                    <a:pt x="483" y="171"/>
                  </a:lnTo>
                  <a:lnTo>
                    <a:pt x="479" y="163"/>
                  </a:lnTo>
                  <a:lnTo>
                    <a:pt x="442" y="130"/>
                  </a:lnTo>
                  <a:lnTo>
                    <a:pt x="399" y="101"/>
                  </a:lnTo>
                  <a:lnTo>
                    <a:pt x="347" y="76"/>
                  </a:lnTo>
                  <a:lnTo>
                    <a:pt x="295" y="56"/>
                  </a:lnTo>
                  <a:lnTo>
                    <a:pt x="238" y="41"/>
                  </a:lnTo>
                  <a:lnTo>
                    <a:pt x="186" y="37"/>
                  </a:lnTo>
                  <a:lnTo>
                    <a:pt x="135" y="45"/>
                  </a:lnTo>
                  <a:lnTo>
                    <a:pt x="97" y="64"/>
                  </a:lnTo>
                  <a:lnTo>
                    <a:pt x="97" y="76"/>
                  </a:lnTo>
                  <a:lnTo>
                    <a:pt x="97" y="87"/>
                  </a:lnTo>
                  <a:lnTo>
                    <a:pt x="89" y="78"/>
                  </a:lnTo>
                  <a:lnTo>
                    <a:pt x="89" y="68"/>
                  </a:lnTo>
                  <a:lnTo>
                    <a:pt x="66" y="70"/>
                  </a:lnTo>
                  <a:lnTo>
                    <a:pt x="50" y="74"/>
                  </a:lnTo>
                  <a:lnTo>
                    <a:pt x="37" y="76"/>
                  </a:lnTo>
                  <a:lnTo>
                    <a:pt x="29" y="78"/>
                  </a:lnTo>
                  <a:lnTo>
                    <a:pt x="13" y="78"/>
                  </a:lnTo>
                  <a:lnTo>
                    <a:pt x="0" y="80"/>
                  </a:lnTo>
                  <a:lnTo>
                    <a:pt x="0" y="70"/>
                  </a:lnTo>
                  <a:lnTo>
                    <a:pt x="0" y="64"/>
                  </a:lnTo>
                  <a:lnTo>
                    <a:pt x="85" y="31"/>
                  </a:lnTo>
                  <a:lnTo>
                    <a:pt x="167" y="10"/>
                  </a:lnTo>
                  <a:lnTo>
                    <a:pt x="240" y="0"/>
                  </a:lnTo>
                  <a:lnTo>
                    <a:pt x="310" y="6"/>
                  </a:lnTo>
                  <a:lnTo>
                    <a:pt x="374" y="23"/>
                  </a:lnTo>
                  <a:lnTo>
                    <a:pt x="440" y="60"/>
                  </a:lnTo>
                  <a:lnTo>
                    <a:pt x="502" y="112"/>
                  </a:lnTo>
                  <a:lnTo>
                    <a:pt x="564" y="184"/>
                  </a:lnTo>
                  <a:lnTo>
                    <a:pt x="578" y="182"/>
                  </a:lnTo>
                  <a:lnTo>
                    <a:pt x="595" y="178"/>
                  </a:lnTo>
                  <a:lnTo>
                    <a:pt x="613" y="175"/>
                  </a:lnTo>
                  <a:lnTo>
                    <a:pt x="630" y="171"/>
                  </a:lnTo>
                  <a:lnTo>
                    <a:pt x="647" y="165"/>
                  </a:lnTo>
                  <a:lnTo>
                    <a:pt x="667" y="159"/>
                  </a:lnTo>
                  <a:lnTo>
                    <a:pt x="686" y="153"/>
                  </a:lnTo>
                  <a:lnTo>
                    <a:pt x="706" y="151"/>
                  </a:lnTo>
                  <a:lnTo>
                    <a:pt x="733" y="151"/>
                  </a:lnTo>
                  <a:lnTo>
                    <a:pt x="785" y="153"/>
                  </a:lnTo>
                  <a:lnTo>
                    <a:pt x="847" y="157"/>
                  </a:lnTo>
                  <a:lnTo>
                    <a:pt x="917" y="169"/>
                  </a:lnTo>
                  <a:lnTo>
                    <a:pt x="979" y="182"/>
                  </a:lnTo>
                  <a:lnTo>
                    <a:pt x="1030" y="204"/>
                  </a:lnTo>
                  <a:lnTo>
                    <a:pt x="1057" y="231"/>
                  </a:lnTo>
                  <a:lnTo>
                    <a:pt x="1055" y="270"/>
                  </a:lnTo>
                  <a:lnTo>
                    <a:pt x="1043" y="268"/>
                  </a:lnTo>
                  <a:lnTo>
                    <a:pt x="1031" y="264"/>
                  </a:lnTo>
                  <a:lnTo>
                    <a:pt x="1022" y="258"/>
                  </a:lnTo>
                  <a:lnTo>
                    <a:pt x="1014" y="254"/>
                  </a:lnTo>
                  <a:lnTo>
                    <a:pt x="999" y="242"/>
                  </a:lnTo>
                  <a:lnTo>
                    <a:pt x="989" y="235"/>
                  </a:lnTo>
                  <a:lnTo>
                    <a:pt x="935" y="221"/>
                  </a:lnTo>
                  <a:lnTo>
                    <a:pt x="878" y="211"/>
                  </a:lnTo>
                  <a:lnTo>
                    <a:pt x="818" y="206"/>
                  </a:lnTo>
                  <a:lnTo>
                    <a:pt x="760" y="206"/>
                  </a:lnTo>
                  <a:lnTo>
                    <a:pt x="700" y="211"/>
                  </a:lnTo>
                  <a:lnTo>
                    <a:pt x="647" y="223"/>
                  </a:lnTo>
                  <a:lnTo>
                    <a:pt x="599" y="244"/>
                  </a:lnTo>
                  <a:lnTo>
                    <a:pt x="560" y="277"/>
                  </a:lnTo>
                  <a:lnTo>
                    <a:pt x="547" y="277"/>
                  </a:lnTo>
                  <a:lnTo>
                    <a:pt x="535" y="277"/>
                  </a:lnTo>
                  <a:close/>
                </a:path>
              </a:pathLst>
            </a:custGeom>
            <a:solidFill>
              <a:srgbClr val="97D7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dirty="0">
                <a:solidFill>
                  <a:prstClr val="black"/>
                </a:solidFill>
                <a:latin typeface="Arial" charset="0"/>
              </a:endParaRPr>
            </a:p>
          </p:txBody>
        </p:sp>
      </p:grpSp>
      <p:graphicFrame>
        <p:nvGraphicFramePr>
          <p:cNvPr id="4915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49739596"/>
              </p:ext>
            </p:extLst>
          </p:nvPr>
        </p:nvGraphicFramePr>
        <p:xfrm>
          <a:off x="6849190" y="1610893"/>
          <a:ext cx="1619696" cy="16968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name="CorelDRAW" r:id="rId4" imgW="2273400" imgH="2694240" progId="">
                  <p:embed/>
                </p:oleObj>
              </mc:Choice>
              <mc:Fallback>
                <p:oleObj name="CorelDRAW" r:id="rId4" imgW="2273400" imgH="269424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9190" y="1610893"/>
                        <a:ext cx="1619696" cy="169682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3" name="TextBox 35"/>
          <p:cNvSpPr txBox="1">
            <a:spLocks noChangeArrowheads="1"/>
          </p:cNvSpPr>
          <p:nvPr/>
        </p:nvSpPr>
        <p:spPr bwMode="auto">
          <a:xfrm>
            <a:off x="56281" y="3115923"/>
            <a:ext cx="2982096" cy="707886"/>
          </a:xfrm>
          <a:prstGeom prst="rect">
            <a:avLst/>
          </a:pr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4000" b="1" dirty="0">
                <a:solidFill>
                  <a:prstClr val="white"/>
                </a:solidFill>
                <a:latin typeface="Cambria" pitchFamily="18" charset="0"/>
              </a:rPr>
              <a:t>испарение</a:t>
            </a:r>
          </a:p>
        </p:txBody>
      </p:sp>
      <p:sp>
        <p:nvSpPr>
          <p:cNvPr id="33" name="Выгнутая вверх стрелка 32"/>
          <p:cNvSpPr/>
          <p:nvPr/>
        </p:nvSpPr>
        <p:spPr>
          <a:xfrm>
            <a:off x="4716016" y="2031909"/>
            <a:ext cx="1929383" cy="712823"/>
          </a:xfrm>
          <a:prstGeom prst="curved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06976" y="164571"/>
            <a:ext cx="34686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i="1" dirty="0">
                <a:solidFill>
                  <a:srgbClr val="7030A0"/>
                </a:solidFill>
              </a:rPr>
              <a:t>В географии:</a:t>
            </a:r>
          </a:p>
        </p:txBody>
      </p:sp>
    </p:spTree>
    <p:extLst>
      <p:ext uri="{BB962C8B-B14F-4D97-AF65-F5344CB8AC3E}">
        <p14:creationId xmlns:p14="http://schemas.microsoft.com/office/powerpoint/2010/main" val="3316350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9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9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9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9" grpId="0"/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25602" y="404663"/>
            <a:ext cx="379943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i="1" dirty="0">
                <a:solidFill>
                  <a:srgbClr val="7030A0"/>
                </a:solidFill>
              </a:rPr>
              <a:t>В математике:</a:t>
            </a:r>
            <a:endParaRPr lang="ru-RU" sz="3600" b="1" dirty="0">
              <a:solidFill>
                <a:srgbClr val="7030A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83568" y="1251917"/>
            <a:ext cx="846043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fontAlgn="base">
              <a:spcBef>
                <a:spcPct val="0"/>
              </a:spcBef>
              <a:spcAft>
                <a:spcPct val="0"/>
              </a:spcAft>
            </a:pPr>
            <a:r>
              <a:rPr lang="ru-RU" sz="2800" i="1" dirty="0">
                <a:solidFill>
                  <a:srgbClr val="4E67C8">
                    <a:lumMod val="75000"/>
                  </a:srgbClr>
                </a:solidFill>
              </a:rPr>
              <a:t>1.  Запишите арифметическое выражение,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800" i="1" dirty="0">
                <a:solidFill>
                  <a:srgbClr val="4E67C8">
                    <a:lumMod val="75000"/>
                  </a:srgbClr>
                </a:solidFill>
              </a:rPr>
              <a:t>     соответствующее следующему дереву и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800" i="1" dirty="0">
                <a:solidFill>
                  <a:srgbClr val="4E67C8">
                    <a:lumMod val="75000"/>
                  </a:srgbClr>
                </a:solidFill>
              </a:rPr>
              <a:t>     вычислите:  </a:t>
            </a:r>
          </a:p>
        </p:txBody>
      </p:sp>
      <p:grpSp>
        <p:nvGrpSpPr>
          <p:cNvPr id="35" name="Группа 34"/>
          <p:cNvGrpSpPr/>
          <p:nvPr/>
        </p:nvGrpSpPr>
        <p:grpSpPr>
          <a:xfrm>
            <a:off x="2023927" y="2636912"/>
            <a:ext cx="6507779" cy="3110637"/>
            <a:chOff x="2023927" y="2636912"/>
            <a:chExt cx="6507779" cy="3110637"/>
          </a:xfrm>
        </p:grpSpPr>
        <p:sp>
          <p:nvSpPr>
            <p:cNvPr id="7" name="Овал 6"/>
            <p:cNvSpPr/>
            <p:nvPr/>
          </p:nvSpPr>
          <p:spPr>
            <a:xfrm>
              <a:off x="3995936" y="2636912"/>
              <a:ext cx="576064" cy="576064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5400" dirty="0">
                  <a:solidFill>
                    <a:prstClr val="white"/>
                  </a:solidFill>
                </a:rPr>
                <a:t>-</a:t>
              </a:r>
            </a:p>
          </p:txBody>
        </p:sp>
        <p:sp>
          <p:nvSpPr>
            <p:cNvPr id="8" name="Овал 7"/>
            <p:cNvSpPr/>
            <p:nvPr/>
          </p:nvSpPr>
          <p:spPr>
            <a:xfrm>
              <a:off x="2870017" y="3411488"/>
              <a:ext cx="576064" cy="576064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4400" dirty="0">
                  <a:solidFill>
                    <a:prstClr val="white"/>
                  </a:solidFill>
                </a:rPr>
                <a:t>+</a:t>
              </a:r>
            </a:p>
          </p:txBody>
        </p:sp>
        <p:sp>
          <p:nvSpPr>
            <p:cNvPr id="9" name="Овал 8"/>
            <p:cNvSpPr/>
            <p:nvPr/>
          </p:nvSpPr>
          <p:spPr>
            <a:xfrm>
              <a:off x="5123512" y="3411488"/>
              <a:ext cx="576064" cy="576064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4000" dirty="0">
                  <a:solidFill>
                    <a:prstClr val="white"/>
                  </a:solidFill>
                </a:rPr>
                <a:t>/</a:t>
              </a:r>
            </a:p>
          </p:txBody>
        </p:sp>
        <p:sp>
          <p:nvSpPr>
            <p:cNvPr id="10" name="Овал 9"/>
            <p:cNvSpPr/>
            <p:nvPr/>
          </p:nvSpPr>
          <p:spPr>
            <a:xfrm>
              <a:off x="2023927" y="4725144"/>
              <a:ext cx="576064" cy="576064"/>
            </a:xfrm>
            <a:prstGeom prst="ellipse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3200" dirty="0">
                  <a:solidFill>
                    <a:prstClr val="white"/>
                  </a:solidFill>
                </a:rPr>
                <a:t>6</a:t>
              </a:r>
            </a:p>
          </p:txBody>
        </p:sp>
        <p:sp>
          <p:nvSpPr>
            <p:cNvPr id="11" name="Овал 10"/>
            <p:cNvSpPr/>
            <p:nvPr/>
          </p:nvSpPr>
          <p:spPr>
            <a:xfrm>
              <a:off x="3580310" y="4725144"/>
              <a:ext cx="576064" cy="576064"/>
            </a:xfrm>
            <a:prstGeom prst="ellipse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3200" dirty="0">
                  <a:solidFill>
                    <a:prstClr val="white"/>
                  </a:solidFill>
                </a:rPr>
                <a:t>5</a:t>
              </a:r>
            </a:p>
          </p:txBody>
        </p:sp>
        <p:sp>
          <p:nvSpPr>
            <p:cNvPr id="12" name="Овал 11"/>
            <p:cNvSpPr/>
            <p:nvPr/>
          </p:nvSpPr>
          <p:spPr>
            <a:xfrm>
              <a:off x="5138502" y="4756266"/>
              <a:ext cx="801650" cy="688958"/>
            </a:xfrm>
            <a:prstGeom prst="ellipse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2800" dirty="0">
                  <a:solidFill>
                    <a:prstClr val="white"/>
                  </a:solidFill>
                </a:rPr>
                <a:t>12</a:t>
              </a:r>
            </a:p>
          </p:txBody>
        </p:sp>
        <p:sp>
          <p:nvSpPr>
            <p:cNvPr id="13" name="Овал 12"/>
            <p:cNvSpPr/>
            <p:nvPr/>
          </p:nvSpPr>
          <p:spPr>
            <a:xfrm>
              <a:off x="6948264" y="4149080"/>
              <a:ext cx="576064" cy="576064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4000" dirty="0">
                  <a:solidFill>
                    <a:prstClr val="white"/>
                  </a:solidFill>
                </a:rPr>
                <a:t>+</a:t>
              </a:r>
            </a:p>
          </p:txBody>
        </p:sp>
        <p:sp>
          <p:nvSpPr>
            <p:cNvPr id="14" name="Овал 13"/>
            <p:cNvSpPr/>
            <p:nvPr/>
          </p:nvSpPr>
          <p:spPr>
            <a:xfrm>
              <a:off x="6812632" y="5157192"/>
              <a:ext cx="576064" cy="576064"/>
            </a:xfrm>
            <a:prstGeom prst="ellipse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3200" dirty="0">
                  <a:solidFill>
                    <a:prstClr val="white"/>
                  </a:solidFill>
                </a:rPr>
                <a:t>4</a:t>
              </a:r>
            </a:p>
          </p:txBody>
        </p:sp>
        <p:sp>
          <p:nvSpPr>
            <p:cNvPr id="15" name="Овал 14"/>
            <p:cNvSpPr/>
            <p:nvPr/>
          </p:nvSpPr>
          <p:spPr>
            <a:xfrm>
              <a:off x="7955642" y="5171485"/>
              <a:ext cx="576064" cy="576064"/>
            </a:xfrm>
            <a:prstGeom prst="ellipse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3200" dirty="0">
                  <a:solidFill>
                    <a:prstClr val="white"/>
                  </a:solidFill>
                </a:rPr>
                <a:t>2</a:t>
              </a:r>
            </a:p>
          </p:txBody>
        </p:sp>
        <p:cxnSp>
          <p:nvCxnSpPr>
            <p:cNvPr id="17" name="Прямая со стрелкой 16"/>
            <p:cNvCxnSpPr/>
            <p:nvPr/>
          </p:nvCxnSpPr>
          <p:spPr>
            <a:xfrm flipH="1">
              <a:off x="3446081" y="3068960"/>
              <a:ext cx="549855" cy="432048"/>
            </a:xfrm>
            <a:prstGeom prst="straightConnector1">
              <a:avLst/>
            </a:prstGeom>
            <a:ln w="38100">
              <a:solidFill>
                <a:srgbClr val="7030A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 стрелкой 18"/>
            <p:cNvCxnSpPr/>
            <p:nvPr/>
          </p:nvCxnSpPr>
          <p:spPr>
            <a:xfrm>
              <a:off x="4572000" y="3068960"/>
              <a:ext cx="566502" cy="432048"/>
            </a:xfrm>
            <a:prstGeom prst="straightConnector1">
              <a:avLst/>
            </a:prstGeom>
            <a:ln w="38100">
              <a:solidFill>
                <a:srgbClr val="7030A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 стрелкой 20"/>
            <p:cNvCxnSpPr>
              <a:stCxn id="8" idx="3"/>
            </p:cNvCxnSpPr>
            <p:nvPr/>
          </p:nvCxnSpPr>
          <p:spPr>
            <a:xfrm flipH="1">
              <a:off x="2411760" y="3903189"/>
              <a:ext cx="542620" cy="821955"/>
            </a:xfrm>
            <a:prstGeom prst="straightConnector1">
              <a:avLst/>
            </a:prstGeom>
            <a:ln w="38100">
              <a:solidFill>
                <a:srgbClr val="7030A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Прямая со стрелкой 22"/>
            <p:cNvCxnSpPr>
              <a:stCxn id="8" idx="5"/>
            </p:cNvCxnSpPr>
            <p:nvPr/>
          </p:nvCxnSpPr>
          <p:spPr>
            <a:xfrm>
              <a:off x="3361718" y="3903189"/>
              <a:ext cx="506624" cy="821955"/>
            </a:xfrm>
            <a:prstGeom prst="straightConnector1">
              <a:avLst/>
            </a:prstGeom>
            <a:ln w="38100">
              <a:solidFill>
                <a:srgbClr val="7030A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Прямая со стрелкой 25"/>
            <p:cNvCxnSpPr>
              <a:stCxn id="9" idx="4"/>
            </p:cNvCxnSpPr>
            <p:nvPr/>
          </p:nvCxnSpPr>
          <p:spPr>
            <a:xfrm>
              <a:off x="5411544" y="3987552"/>
              <a:ext cx="127783" cy="737592"/>
            </a:xfrm>
            <a:prstGeom prst="straightConnector1">
              <a:avLst/>
            </a:prstGeom>
            <a:ln w="38100">
              <a:solidFill>
                <a:srgbClr val="7030A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Прямая со стрелкой 27"/>
            <p:cNvCxnSpPr>
              <a:stCxn id="9" idx="6"/>
              <a:endCxn id="13" idx="1"/>
            </p:cNvCxnSpPr>
            <p:nvPr/>
          </p:nvCxnSpPr>
          <p:spPr>
            <a:xfrm>
              <a:off x="5699576" y="3699520"/>
              <a:ext cx="1333051" cy="533923"/>
            </a:xfrm>
            <a:prstGeom prst="straightConnector1">
              <a:avLst/>
            </a:prstGeom>
            <a:ln w="38100">
              <a:solidFill>
                <a:srgbClr val="7030A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Прямая со стрелкой 31"/>
            <p:cNvCxnSpPr>
              <a:endCxn id="14" idx="0"/>
            </p:cNvCxnSpPr>
            <p:nvPr/>
          </p:nvCxnSpPr>
          <p:spPr>
            <a:xfrm flipH="1">
              <a:off x="7100664" y="4756266"/>
              <a:ext cx="135632" cy="400926"/>
            </a:xfrm>
            <a:prstGeom prst="straightConnector1">
              <a:avLst/>
            </a:prstGeom>
            <a:ln w="38100">
              <a:solidFill>
                <a:srgbClr val="7030A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Прямая со стрелкой 33"/>
            <p:cNvCxnSpPr/>
            <p:nvPr/>
          </p:nvCxnSpPr>
          <p:spPr>
            <a:xfrm>
              <a:off x="7524328" y="4581128"/>
              <a:ext cx="719346" cy="590357"/>
            </a:xfrm>
            <a:prstGeom prst="straightConnector1">
              <a:avLst/>
            </a:prstGeom>
            <a:ln w="38100">
              <a:solidFill>
                <a:srgbClr val="7030A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TextBox 35"/>
          <p:cNvSpPr txBox="1"/>
          <p:nvPr/>
        </p:nvSpPr>
        <p:spPr>
          <a:xfrm>
            <a:off x="1609876" y="6078056"/>
            <a:ext cx="67785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3200" i="1" dirty="0">
                <a:solidFill>
                  <a:srgbClr val="4E67C8">
                    <a:lumMod val="75000"/>
                  </a:srgbClr>
                </a:solidFill>
              </a:rPr>
              <a:t>Ответ: </a:t>
            </a:r>
            <a:r>
              <a:rPr lang="ru-RU" sz="3200" i="1" dirty="0">
                <a:solidFill>
                  <a:srgbClr val="FF0000"/>
                </a:solidFill>
              </a:rPr>
              <a:t>(6 + 5) – 12 / (4 + 2) = 9</a:t>
            </a:r>
          </a:p>
        </p:txBody>
      </p:sp>
      <p:sp>
        <p:nvSpPr>
          <p:cNvPr id="37" name="Rectangle 4"/>
          <p:cNvSpPr>
            <a:spLocks noChangeArrowheads="1"/>
          </p:cNvSpPr>
          <p:nvPr/>
        </p:nvSpPr>
        <p:spPr bwMode="auto">
          <a:xfrm>
            <a:off x="250825" y="188913"/>
            <a:ext cx="361950" cy="6408738"/>
          </a:xfrm>
          <a:prstGeom prst="rect">
            <a:avLst/>
          </a:prstGeom>
          <a:pattFill prst="plaid">
            <a:fgClr>
              <a:schemeClr val="bg2">
                <a:lumMod val="75000"/>
              </a:schemeClr>
            </a:fgClr>
            <a:bgClr>
              <a:schemeClr val="accent1">
                <a:lumMod val="40000"/>
                <a:lumOff val="60000"/>
              </a:schemeClr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dirty="0">
              <a:solidFill>
                <a:prstClr val="black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043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3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44624"/>
            <a:ext cx="393889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i="1" dirty="0">
                <a:solidFill>
                  <a:srgbClr val="7030A0"/>
                </a:solidFill>
              </a:rPr>
              <a:t>В математике</a:t>
            </a:r>
            <a:r>
              <a:rPr lang="ru-RU" sz="3600" b="1" dirty="0">
                <a:solidFill>
                  <a:srgbClr val="7030A0"/>
                </a:solidFill>
              </a:rPr>
              <a:t>: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0" y="620688"/>
            <a:ext cx="9144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800" i="1" dirty="0">
                <a:solidFill>
                  <a:srgbClr val="4E67C8">
                    <a:lumMod val="75000"/>
                  </a:srgbClr>
                </a:solidFill>
              </a:rPr>
              <a:t>2. </a:t>
            </a:r>
            <a:r>
              <a:rPr lang="ru-RU" sz="2800" b="1" i="1" dirty="0">
                <a:solidFill>
                  <a:srgbClr val="4E67C8">
                    <a:lumMod val="75000"/>
                  </a:srgbClr>
                </a:solidFill>
              </a:rPr>
              <a:t>Сколько трёхзначных чисел можно составить из цифр 2,3,5,8, используя в записи числа каждую из них не более одного раза?</a:t>
            </a:r>
            <a:endParaRPr lang="ru-RU" sz="2800" i="1" dirty="0">
              <a:solidFill>
                <a:srgbClr val="4E67C8">
                  <a:lumMod val="75000"/>
                </a:srgb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788024" y="5949280"/>
            <a:ext cx="3384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3600" i="1" dirty="0">
                <a:solidFill>
                  <a:srgbClr val="4E67C8">
                    <a:lumMod val="75000"/>
                  </a:srgbClr>
                </a:solidFill>
              </a:rPr>
              <a:t>Ответ: </a:t>
            </a:r>
            <a:r>
              <a:rPr lang="en-US" sz="3600" i="1" dirty="0">
                <a:solidFill>
                  <a:srgbClr val="FF0000"/>
                </a:solidFill>
              </a:rPr>
              <a:t>24</a:t>
            </a:r>
            <a:endParaRPr lang="ru-RU" sz="3600" i="1" dirty="0">
              <a:solidFill>
                <a:srgbClr val="FF0000"/>
              </a:solidFill>
            </a:endParaRPr>
          </a:p>
        </p:txBody>
      </p:sp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CCB7"/>
              </a:clrFrom>
              <a:clrTo>
                <a:srgbClr val="FFCCB7">
                  <a:alpha val="0"/>
                </a:srgbClr>
              </a:clrTo>
            </a:clrChange>
          </a:blip>
          <a:srcRect l="7476" t="36234" r="2750" b="10216"/>
          <a:stretch>
            <a:fillRect/>
          </a:stretch>
        </p:blipFill>
        <p:spPr bwMode="auto">
          <a:xfrm>
            <a:off x="107504" y="2060847"/>
            <a:ext cx="8964488" cy="4010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568383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4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Прямая соединительная линия 18"/>
          <p:cNvCxnSpPr/>
          <p:nvPr/>
        </p:nvCxnSpPr>
        <p:spPr>
          <a:xfrm>
            <a:off x="3293620" y="2754638"/>
            <a:ext cx="2954117" cy="2418842"/>
          </a:xfrm>
          <a:prstGeom prst="line">
            <a:avLst/>
          </a:prstGeom>
          <a:ln w="5715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 rot="5400000" flipH="1" flipV="1">
            <a:off x="1835035" y="3071812"/>
            <a:ext cx="1785938" cy="1214437"/>
          </a:xfrm>
          <a:prstGeom prst="line">
            <a:avLst/>
          </a:prstGeom>
          <a:ln w="5715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 rot="10800000" flipV="1">
            <a:off x="3350068" y="2419855"/>
            <a:ext cx="2857500" cy="366713"/>
          </a:xfrm>
          <a:prstGeom prst="line">
            <a:avLst/>
          </a:prstGeom>
          <a:ln w="5715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17" name="TextBox 29"/>
          <p:cNvSpPr txBox="1">
            <a:spLocks noChangeArrowheads="1"/>
          </p:cNvSpPr>
          <p:nvPr/>
        </p:nvSpPr>
        <p:spPr bwMode="auto">
          <a:xfrm>
            <a:off x="597320" y="6021288"/>
            <a:ext cx="774662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3600" b="1" i="1" dirty="0" smtClean="0">
                <a:solidFill>
                  <a:srgbClr val="C00000"/>
                </a:solidFill>
                <a:latin typeface="Bookman Old Style" pitchFamily="18" charset="0"/>
              </a:rPr>
              <a:t>Составление цепи </a:t>
            </a:r>
            <a:r>
              <a:rPr lang="ru-RU" sz="3600" b="1" i="1" dirty="0">
                <a:solidFill>
                  <a:srgbClr val="C00000"/>
                </a:solidFill>
                <a:latin typeface="Bookman Old Style" pitchFamily="18" charset="0"/>
              </a:rPr>
              <a:t>питания</a:t>
            </a:r>
          </a:p>
        </p:txBody>
      </p:sp>
      <p:sp>
        <p:nvSpPr>
          <p:cNvPr id="31" name="Овал 30"/>
          <p:cNvSpPr/>
          <p:nvPr/>
        </p:nvSpPr>
        <p:spPr>
          <a:xfrm flipV="1">
            <a:off x="6011994" y="2348417"/>
            <a:ext cx="214313" cy="142875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32" name="Овал 31"/>
          <p:cNvSpPr/>
          <p:nvPr/>
        </p:nvSpPr>
        <p:spPr>
          <a:xfrm flipV="1">
            <a:off x="3200752" y="2714623"/>
            <a:ext cx="214312" cy="142875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33" name="Овал 32"/>
          <p:cNvSpPr/>
          <p:nvPr/>
        </p:nvSpPr>
        <p:spPr>
          <a:xfrm flipV="1">
            <a:off x="2013628" y="4500308"/>
            <a:ext cx="214313" cy="142875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34" name="Овал 33"/>
          <p:cNvSpPr/>
          <p:nvPr/>
        </p:nvSpPr>
        <p:spPr>
          <a:xfrm flipV="1">
            <a:off x="6135195" y="5102042"/>
            <a:ext cx="214312" cy="142875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prstClr val="white"/>
              </a:solidFill>
            </a:endParaRPr>
          </a:p>
        </p:txBody>
      </p:sp>
      <p:pic>
        <p:nvPicPr>
          <p:cNvPr id="2052" name="Picture 4" descr="C:\Documents and Settings\Наташа\Мои документы\Мои рисунки\0_5145f_23db1b83_ori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1240" y="950946"/>
            <a:ext cx="2181003" cy="1868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Documents and Settings\Наташа\Мои документы\Мои рисунки\lisica_0003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174" y="4643183"/>
            <a:ext cx="2857500" cy="1495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Documents and Settings\Наташа\Мои документы\Мои рисунки\9524853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7541" y="3887375"/>
            <a:ext cx="1334826" cy="1962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:\Documents and Settings\Наташа\Мои документы\Мои рисунки\0_8c63a_d56eba01_XL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9066" y="1397708"/>
            <a:ext cx="1552747" cy="1552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041011" y="332656"/>
            <a:ext cx="49613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i="1" dirty="0">
                <a:solidFill>
                  <a:srgbClr val="7030A0"/>
                </a:solidFill>
              </a:rPr>
              <a:t>В биологии:</a:t>
            </a:r>
          </a:p>
        </p:txBody>
      </p:sp>
      <p:sp>
        <p:nvSpPr>
          <p:cNvPr id="17" name="Rectangle 4"/>
          <p:cNvSpPr>
            <a:spLocks noChangeArrowheads="1"/>
          </p:cNvSpPr>
          <p:nvPr/>
        </p:nvSpPr>
        <p:spPr bwMode="auto">
          <a:xfrm>
            <a:off x="250825" y="188913"/>
            <a:ext cx="361950" cy="6408738"/>
          </a:xfrm>
          <a:prstGeom prst="rect">
            <a:avLst/>
          </a:prstGeom>
          <a:pattFill prst="plaid">
            <a:fgClr>
              <a:schemeClr val="bg2">
                <a:lumMod val="75000"/>
              </a:schemeClr>
            </a:fgClr>
            <a:bgClr>
              <a:schemeClr val="accent1">
                <a:lumMod val="40000"/>
                <a:lumOff val="60000"/>
              </a:schemeClr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dirty="0">
              <a:solidFill>
                <a:prstClr val="black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2198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41011" y="332656"/>
            <a:ext cx="49613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i="1" dirty="0">
                <a:solidFill>
                  <a:srgbClr val="7030A0"/>
                </a:solidFill>
              </a:rPr>
              <a:t>В литературе:</a:t>
            </a:r>
          </a:p>
        </p:txBody>
      </p:sp>
      <p:sp>
        <p:nvSpPr>
          <p:cNvPr id="17" name="Rectangle 4"/>
          <p:cNvSpPr>
            <a:spLocks noChangeArrowheads="1"/>
          </p:cNvSpPr>
          <p:nvPr/>
        </p:nvSpPr>
        <p:spPr bwMode="auto">
          <a:xfrm>
            <a:off x="250825" y="188913"/>
            <a:ext cx="361950" cy="6408738"/>
          </a:xfrm>
          <a:prstGeom prst="rect">
            <a:avLst/>
          </a:prstGeom>
          <a:pattFill prst="plaid">
            <a:fgClr>
              <a:schemeClr val="bg2">
                <a:lumMod val="75000"/>
              </a:schemeClr>
            </a:fgClr>
            <a:bgClr>
              <a:schemeClr val="accent1">
                <a:lumMod val="40000"/>
                <a:lumOff val="60000"/>
              </a:schemeClr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26573" y="1124744"/>
            <a:ext cx="7707453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i="1" dirty="0">
                <a:solidFill>
                  <a:srgbClr val="4E67C8">
                    <a:lumMod val="75000"/>
                  </a:srgbClr>
                </a:solidFill>
              </a:rPr>
              <a:t>Представьте следующий текст в виде дерева:</a:t>
            </a:r>
            <a:endParaRPr lang="ru-RU" sz="3200" i="1" dirty="0">
              <a:solidFill>
                <a:srgbClr val="4E67C8">
                  <a:lumMod val="75000"/>
                </a:srgbClr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3200" i="1" dirty="0">
                <a:solidFill>
                  <a:srgbClr val="4E67C8">
                    <a:lumMod val="75000"/>
                  </a:srgbClr>
                </a:solidFill>
              </a:rPr>
              <a:t>Известно, что древнерусский язык и общеславянский язык произошли от общеиндоевропейского языка. От древнерусского языка отошли русский, украинский и белорусский языки. От общеславянского языка отошли польский, чешский, болгарский и словенский языки. </a:t>
            </a:r>
          </a:p>
        </p:txBody>
      </p:sp>
      <p:grpSp>
        <p:nvGrpSpPr>
          <p:cNvPr id="4" name="Группа 45"/>
          <p:cNvGrpSpPr/>
          <p:nvPr/>
        </p:nvGrpSpPr>
        <p:grpSpPr>
          <a:xfrm>
            <a:off x="760046" y="588970"/>
            <a:ext cx="8240505" cy="5745023"/>
            <a:chOff x="827584" y="239975"/>
            <a:chExt cx="8240505" cy="5745023"/>
          </a:xfrm>
        </p:grpSpPr>
        <p:sp>
          <p:nvSpPr>
            <p:cNvPr id="47" name="Овал 46"/>
            <p:cNvSpPr/>
            <p:nvPr/>
          </p:nvSpPr>
          <p:spPr>
            <a:xfrm>
              <a:off x="827584" y="1772816"/>
              <a:ext cx="3528392" cy="1080120"/>
            </a:xfrm>
            <a:prstGeom prst="ellipse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2400" i="1" dirty="0">
                  <a:solidFill>
                    <a:prstClr val="white"/>
                  </a:solidFill>
                </a:rPr>
                <a:t>Древнерусский язык</a:t>
              </a:r>
            </a:p>
          </p:txBody>
        </p:sp>
        <p:sp>
          <p:nvSpPr>
            <p:cNvPr id="48" name="Овал 47"/>
            <p:cNvSpPr/>
            <p:nvPr/>
          </p:nvSpPr>
          <p:spPr>
            <a:xfrm>
              <a:off x="827584" y="3393282"/>
              <a:ext cx="1872208" cy="755798"/>
            </a:xfrm>
            <a:prstGeom prst="ellipse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2000" dirty="0">
                  <a:solidFill>
                    <a:prstClr val="white"/>
                  </a:solidFill>
                </a:rPr>
                <a:t>русский</a:t>
              </a:r>
            </a:p>
          </p:txBody>
        </p:sp>
        <p:sp>
          <p:nvSpPr>
            <p:cNvPr id="49" name="Овал 48"/>
            <p:cNvSpPr/>
            <p:nvPr/>
          </p:nvSpPr>
          <p:spPr>
            <a:xfrm>
              <a:off x="6618957" y="5229200"/>
              <a:ext cx="2412268" cy="755798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2000" dirty="0">
                  <a:solidFill>
                    <a:prstClr val="white"/>
                  </a:solidFill>
                </a:rPr>
                <a:t>словенский </a:t>
              </a:r>
            </a:p>
          </p:txBody>
        </p:sp>
        <p:grpSp>
          <p:nvGrpSpPr>
            <p:cNvPr id="5" name="Группа 49"/>
            <p:cNvGrpSpPr/>
            <p:nvPr/>
          </p:nvGrpSpPr>
          <p:grpSpPr>
            <a:xfrm>
              <a:off x="1511883" y="239975"/>
              <a:ext cx="7556206" cy="5205237"/>
              <a:chOff x="1511883" y="239975"/>
              <a:chExt cx="7556206" cy="5205237"/>
            </a:xfrm>
          </p:grpSpPr>
          <p:cxnSp>
            <p:nvCxnSpPr>
              <p:cNvPr id="51" name="Прямая со стрелкой 50"/>
              <p:cNvCxnSpPr/>
              <p:nvPr/>
            </p:nvCxnSpPr>
            <p:spPr>
              <a:xfrm flipH="1">
                <a:off x="6094653" y="2889391"/>
                <a:ext cx="475792" cy="1800023"/>
              </a:xfrm>
              <a:prstGeom prst="straightConnector1">
                <a:avLst/>
              </a:prstGeom>
              <a:ln w="38100">
                <a:solidFill>
                  <a:srgbClr val="7030A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Прямая со стрелкой 51"/>
              <p:cNvCxnSpPr/>
              <p:nvPr/>
            </p:nvCxnSpPr>
            <p:spPr>
              <a:xfrm>
                <a:off x="7236296" y="2889391"/>
                <a:ext cx="540283" cy="2339809"/>
              </a:xfrm>
              <a:prstGeom prst="straightConnector1">
                <a:avLst/>
              </a:prstGeom>
              <a:ln w="38100">
                <a:solidFill>
                  <a:srgbClr val="7030A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" name="Овал 52"/>
              <p:cNvSpPr/>
              <p:nvPr/>
            </p:nvSpPr>
            <p:spPr>
              <a:xfrm>
                <a:off x="1511883" y="239975"/>
                <a:ext cx="6264696" cy="1152128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sz="2800" b="1" spc="50" dirty="0">
                    <a:ln w="13500">
                      <a:solidFill>
                        <a:srgbClr val="4E67C8">
                          <a:shade val="2500"/>
                          <a:alpha val="6500"/>
                        </a:srgbClr>
                      </a:solidFill>
                      <a:prstDash val="solid"/>
                    </a:ln>
                    <a:solidFill>
                      <a:srgbClr val="4E67C8">
                        <a:lumMod val="75000"/>
                        <a:alpha val="95000"/>
                      </a:srgbClr>
                    </a:solidFill>
                    <a:effectLst>
                      <a:innerShdw blurRad="50900" dist="38500" dir="13500000">
                        <a:srgbClr val="000000">
                          <a:alpha val="60000"/>
                        </a:srgbClr>
                      </a:innerShdw>
                    </a:effectLst>
                  </a:rPr>
                  <a:t>Общеиндоевропейский язык</a:t>
                </a:r>
              </a:p>
            </p:txBody>
          </p:sp>
          <p:sp>
            <p:nvSpPr>
              <p:cNvPr id="54" name="Овал 53"/>
              <p:cNvSpPr/>
              <p:nvPr/>
            </p:nvSpPr>
            <p:spPr>
              <a:xfrm>
                <a:off x="5220073" y="1809271"/>
                <a:ext cx="3744540" cy="1080120"/>
              </a:xfrm>
              <a:prstGeom prst="ellipse">
                <a:avLst/>
              </a:prstGeom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sz="2400" i="1" dirty="0">
                    <a:solidFill>
                      <a:prstClr val="white"/>
                    </a:solidFill>
                  </a:rPr>
                  <a:t>Общеславянский язык</a:t>
                </a:r>
              </a:p>
            </p:txBody>
          </p:sp>
          <p:cxnSp>
            <p:nvCxnSpPr>
              <p:cNvPr id="55" name="Прямая со стрелкой 54"/>
              <p:cNvCxnSpPr/>
              <p:nvPr/>
            </p:nvCxnSpPr>
            <p:spPr>
              <a:xfrm flipH="1">
                <a:off x="2699792" y="1392103"/>
                <a:ext cx="576064" cy="380713"/>
              </a:xfrm>
              <a:prstGeom prst="straightConnector1">
                <a:avLst/>
              </a:prstGeom>
              <a:ln w="38100">
                <a:solidFill>
                  <a:srgbClr val="7030A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Прямая со стрелкой 55"/>
              <p:cNvCxnSpPr/>
              <p:nvPr/>
            </p:nvCxnSpPr>
            <p:spPr>
              <a:xfrm>
                <a:off x="6094653" y="1355648"/>
                <a:ext cx="576064" cy="417168"/>
              </a:xfrm>
              <a:prstGeom prst="straightConnector1">
                <a:avLst/>
              </a:prstGeom>
              <a:ln w="38100">
                <a:solidFill>
                  <a:srgbClr val="7030A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7" name="Овал 56"/>
              <p:cNvSpPr/>
              <p:nvPr/>
            </p:nvSpPr>
            <p:spPr>
              <a:xfrm>
                <a:off x="2987823" y="3401285"/>
                <a:ext cx="2232249" cy="755798"/>
              </a:xfrm>
              <a:prstGeom prst="ellipse">
                <a:avLst/>
              </a:prstGeom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sz="2000" dirty="0">
                    <a:solidFill>
                      <a:prstClr val="white"/>
                    </a:solidFill>
                  </a:rPr>
                  <a:t>украинский</a:t>
                </a:r>
              </a:p>
            </p:txBody>
          </p:sp>
          <p:sp>
            <p:nvSpPr>
              <p:cNvPr id="58" name="Овал 57"/>
              <p:cNvSpPr/>
              <p:nvPr/>
            </p:nvSpPr>
            <p:spPr>
              <a:xfrm>
                <a:off x="1619672" y="4653136"/>
                <a:ext cx="2412268" cy="755798"/>
              </a:xfrm>
              <a:prstGeom prst="ellipse">
                <a:avLst/>
              </a:prstGeom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sz="2000" dirty="0">
                    <a:solidFill>
                      <a:prstClr val="white"/>
                    </a:solidFill>
                  </a:rPr>
                  <a:t>белорусский </a:t>
                </a:r>
              </a:p>
            </p:txBody>
          </p:sp>
          <p:cxnSp>
            <p:nvCxnSpPr>
              <p:cNvPr id="59" name="Прямая со стрелкой 58"/>
              <p:cNvCxnSpPr/>
              <p:nvPr/>
            </p:nvCxnSpPr>
            <p:spPr>
              <a:xfrm flipH="1">
                <a:off x="1763688" y="2852936"/>
                <a:ext cx="360040" cy="540346"/>
              </a:xfrm>
              <a:prstGeom prst="straightConnector1">
                <a:avLst/>
              </a:prstGeom>
              <a:ln w="38100">
                <a:solidFill>
                  <a:srgbClr val="7030A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Прямая со стрелкой 59"/>
              <p:cNvCxnSpPr/>
              <p:nvPr/>
            </p:nvCxnSpPr>
            <p:spPr>
              <a:xfrm>
                <a:off x="3275856" y="2852936"/>
                <a:ext cx="756084" cy="540346"/>
              </a:xfrm>
              <a:prstGeom prst="straightConnector1">
                <a:avLst/>
              </a:prstGeom>
              <a:ln w="38100">
                <a:solidFill>
                  <a:srgbClr val="7030A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Прямая со стрелкой 60"/>
              <p:cNvCxnSpPr/>
              <p:nvPr/>
            </p:nvCxnSpPr>
            <p:spPr>
              <a:xfrm>
                <a:off x="2825806" y="2852936"/>
                <a:ext cx="0" cy="1800200"/>
              </a:xfrm>
              <a:prstGeom prst="straightConnector1">
                <a:avLst/>
              </a:prstGeom>
              <a:ln w="38100">
                <a:solidFill>
                  <a:srgbClr val="7030A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2" name="Овал 61"/>
              <p:cNvSpPr/>
              <p:nvPr/>
            </p:nvSpPr>
            <p:spPr>
              <a:xfrm>
                <a:off x="6655821" y="4149080"/>
                <a:ext cx="2412268" cy="755798"/>
              </a:xfrm>
              <a:prstGeom prst="ellipse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sz="2000" dirty="0">
                    <a:solidFill>
                      <a:prstClr val="white"/>
                    </a:solidFill>
                  </a:rPr>
                  <a:t>чешский </a:t>
                </a:r>
              </a:p>
            </p:txBody>
          </p:sp>
          <p:sp>
            <p:nvSpPr>
              <p:cNvPr id="63" name="Овал 62"/>
              <p:cNvSpPr/>
              <p:nvPr/>
            </p:nvSpPr>
            <p:spPr>
              <a:xfrm>
                <a:off x="5364311" y="3128614"/>
                <a:ext cx="2412268" cy="755798"/>
              </a:xfrm>
              <a:prstGeom prst="ellipse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sz="2000" dirty="0">
                    <a:solidFill>
                      <a:prstClr val="white"/>
                    </a:solidFill>
                  </a:rPr>
                  <a:t>польский </a:t>
                </a:r>
              </a:p>
            </p:txBody>
          </p:sp>
          <p:sp>
            <p:nvSpPr>
              <p:cNvPr id="64" name="Овал 63"/>
              <p:cNvSpPr/>
              <p:nvPr/>
            </p:nvSpPr>
            <p:spPr>
              <a:xfrm>
                <a:off x="4410849" y="4689414"/>
                <a:ext cx="2412268" cy="755798"/>
              </a:xfrm>
              <a:prstGeom prst="ellipse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sz="2000" dirty="0">
                    <a:solidFill>
                      <a:prstClr val="white"/>
                    </a:solidFill>
                  </a:rPr>
                  <a:t>болгарский</a:t>
                </a:r>
              </a:p>
            </p:txBody>
          </p:sp>
          <p:cxnSp>
            <p:nvCxnSpPr>
              <p:cNvPr id="65" name="Прямая со стрелкой 64"/>
              <p:cNvCxnSpPr/>
              <p:nvPr/>
            </p:nvCxnSpPr>
            <p:spPr>
              <a:xfrm flipH="1">
                <a:off x="6300192" y="2852936"/>
                <a:ext cx="82493" cy="275678"/>
              </a:xfrm>
              <a:prstGeom prst="straightConnector1">
                <a:avLst/>
              </a:prstGeom>
              <a:ln w="38100">
                <a:solidFill>
                  <a:srgbClr val="7030A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Прямая со стрелкой 65"/>
              <p:cNvCxnSpPr/>
              <p:nvPr/>
            </p:nvCxnSpPr>
            <p:spPr>
              <a:xfrm>
                <a:off x="7861955" y="2852936"/>
                <a:ext cx="382453" cy="1304147"/>
              </a:xfrm>
              <a:prstGeom prst="straightConnector1">
                <a:avLst/>
              </a:prstGeom>
              <a:ln w="38100">
                <a:solidFill>
                  <a:srgbClr val="7030A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349513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2" grpId="0"/>
      <p:bldP spid="2" grpId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323850" y="6165850"/>
            <a:ext cx="8640763" cy="142875"/>
          </a:xfrm>
          <a:prstGeom prst="rect">
            <a:avLst/>
          </a:prstGeom>
          <a:gradFill rotWithShape="1">
            <a:gsLst>
              <a:gs pos="0">
                <a:schemeClr val="accent4">
                  <a:lumMod val="75000"/>
                </a:schemeClr>
              </a:gs>
              <a:gs pos="100000">
                <a:srgbClr val="DDA09F">
                  <a:gamma/>
                  <a:tint val="7059"/>
                  <a:invGamma/>
                </a:srgbClr>
              </a:gs>
            </a:gsLst>
            <a:lin ang="5400000" scaled="1"/>
          </a:gradFill>
          <a:ln w="19050">
            <a:solidFill>
              <a:schemeClr val="accent2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" name="Rectangle 4"/>
          <p:cNvSpPr>
            <a:spLocks noChangeArrowheads="1"/>
          </p:cNvSpPr>
          <p:nvPr/>
        </p:nvSpPr>
        <p:spPr bwMode="auto">
          <a:xfrm>
            <a:off x="250825" y="188913"/>
            <a:ext cx="361950" cy="6408738"/>
          </a:xfrm>
          <a:prstGeom prst="rect">
            <a:avLst/>
          </a:prstGeom>
          <a:pattFill prst="plaid">
            <a:fgClr>
              <a:schemeClr val="bg2">
                <a:lumMod val="75000"/>
              </a:schemeClr>
            </a:fgClr>
            <a:bgClr>
              <a:schemeClr val="accent1">
                <a:lumMod val="40000"/>
                <a:lumOff val="60000"/>
              </a:schemeClr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04048" y="3901118"/>
            <a:ext cx="504056" cy="761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51620" y="400308"/>
            <a:ext cx="68407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i="1" dirty="0">
                <a:solidFill>
                  <a:srgbClr val="7030A0"/>
                </a:solidFill>
              </a:rPr>
              <a:t>В теории вероятности:</a:t>
            </a:r>
            <a:r>
              <a:rPr lang="ru-RU" sz="3600" b="1" dirty="0">
                <a:solidFill>
                  <a:srgbClr val="7030A0"/>
                </a:solidFill>
              </a:rPr>
              <a:t> </a:t>
            </a:r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980728"/>
            <a:ext cx="4988669" cy="2784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Овал 7"/>
          <p:cNvSpPr/>
          <p:nvPr/>
        </p:nvSpPr>
        <p:spPr>
          <a:xfrm>
            <a:off x="5910241" y="2492896"/>
            <a:ext cx="720080" cy="720080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dirty="0">
                <a:solidFill>
                  <a:prstClr val="white"/>
                </a:solidFill>
              </a:rPr>
              <a:t>1</a:t>
            </a:r>
          </a:p>
        </p:txBody>
      </p:sp>
      <p:sp>
        <p:nvSpPr>
          <p:cNvPr id="12" name="Овал 11"/>
          <p:cNvSpPr/>
          <p:nvPr/>
        </p:nvSpPr>
        <p:spPr>
          <a:xfrm>
            <a:off x="7092280" y="1988840"/>
            <a:ext cx="720080" cy="720080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dirty="0">
                <a:solidFill>
                  <a:prstClr val="white"/>
                </a:solidFill>
              </a:rPr>
              <a:t>2</a:t>
            </a:r>
          </a:p>
        </p:txBody>
      </p:sp>
      <p:sp>
        <p:nvSpPr>
          <p:cNvPr id="13" name="Овал 12"/>
          <p:cNvSpPr/>
          <p:nvPr/>
        </p:nvSpPr>
        <p:spPr>
          <a:xfrm>
            <a:off x="7992380" y="3005336"/>
            <a:ext cx="720080" cy="72008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dirty="0">
                <a:solidFill>
                  <a:prstClr val="white"/>
                </a:solidFill>
              </a:rPr>
              <a:t>3</a:t>
            </a:r>
          </a:p>
        </p:txBody>
      </p:sp>
      <p:sp>
        <p:nvSpPr>
          <p:cNvPr id="14" name="Овал 13"/>
          <p:cNvSpPr/>
          <p:nvPr/>
        </p:nvSpPr>
        <p:spPr>
          <a:xfrm>
            <a:off x="7454943" y="4169528"/>
            <a:ext cx="720080" cy="720080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dirty="0">
                <a:solidFill>
                  <a:prstClr val="white"/>
                </a:solidFill>
              </a:rPr>
              <a:t>4</a:t>
            </a:r>
          </a:p>
        </p:txBody>
      </p:sp>
      <p:sp>
        <p:nvSpPr>
          <p:cNvPr id="15" name="Овал 14"/>
          <p:cNvSpPr/>
          <p:nvPr/>
        </p:nvSpPr>
        <p:spPr>
          <a:xfrm>
            <a:off x="6096660" y="4001828"/>
            <a:ext cx="720080" cy="72008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dirty="0">
                <a:solidFill>
                  <a:prstClr val="white"/>
                </a:solidFill>
              </a:rPr>
              <a:t>5</a:t>
            </a: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 flipV="1">
            <a:off x="6630321" y="2492896"/>
            <a:ext cx="461959" cy="216024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>
            <a:stCxn id="12" idx="5"/>
          </p:cNvCxnSpPr>
          <p:nvPr/>
        </p:nvCxnSpPr>
        <p:spPr>
          <a:xfrm>
            <a:off x="7706907" y="2603467"/>
            <a:ext cx="465493" cy="489577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>
            <a:endCxn id="14" idx="7"/>
          </p:cNvCxnSpPr>
          <p:nvPr/>
        </p:nvCxnSpPr>
        <p:spPr>
          <a:xfrm flipH="1">
            <a:off x="8069570" y="3725416"/>
            <a:ext cx="246848" cy="549565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505" name="Прямая соединительная линия 21504"/>
          <p:cNvCxnSpPr/>
          <p:nvPr/>
        </p:nvCxnSpPr>
        <p:spPr>
          <a:xfrm flipH="1" flipV="1">
            <a:off x="6817370" y="4485281"/>
            <a:ext cx="634950" cy="88574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513" name="Прямая соединительная линия 21512"/>
          <p:cNvCxnSpPr/>
          <p:nvPr/>
        </p:nvCxnSpPr>
        <p:spPr>
          <a:xfrm flipH="1" flipV="1">
            <a:off x="6269652" y="3235452"/>
            <a:ext cx="93523" cy="764746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518" name="Прямая соединительная линия 21517"/>
          <p:cNvCxnSpPr>
            <a:stCxn id="8" idx="5"/>
          </p:cNvCxnSpPr>
          <p:nvPr/>
        </p:nvCxnSpPr>
        <p:spPr>
          <a:xfrm>
            <a:off x="6524868" y="3107523"/>
            <a:ext cx="1182039" cy="1062005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521" name="Прямая соединительная линия 21520"/>
          <p:cNvCxnSpPr/>
          <p:nvPr/>
        </p:nvCxnSpPr>
        <p:spPr>
          <a:xfrm flipV="1">
            <a:off x="6711287" y="3501008"/>
            <a:ext cx="1281093" cy="606274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523" name="Прямая соединительная линия 21522"/>
          <p:cNvCxnSpPr/>
          <p:nvPr/>
        </p:nvCxnSpPr>
        <p:spPr>
          <a:xfrm>
            <a:off x="6524868" y="3107523"/>
            <a:ext cx="1467512" cy="393485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525" name="Прямая соединительная линия 21524"/>
          <p:cNvCxnSpPr/>
          <p:nvPr/>
        </p:nvCxnSpPr>
        <p:spPr>
          <a:xfrm flipV="1">
            <a:off x="6711287" y="2708921"/>
            <a:ext cx="638658" cy="1398360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532" name="Прямая соединительная линия 21531"/>
          <p:cNvCxnSpPr>
            <a:endCxn id="12" idx="4"/>
          </p:cNvCxnSpPr>
          <p:nvPr/>
        </p:nvCxnSpPr>
        <p:spPr>
          <a:xfrm flipH="1" flipV="1">
            <a:off x="7452320" y="2708920"/>
            <a:ext cx="254587" cy="1460608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72" name="TextBox 3071"/>
          <p:cNvSpPr txBox="1"/>
          <p:nvPr/>
        </p:nvSpPr>
        <p:spPr>
          <a:xfrm>
            <a:off x="4420848" y="5445224"/>
            <a:ext cx="45437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800" i="1" dirty="0">
                <a:solidFill>
                  <a:srgbClr val="4E67C8">
                    <a:lumMod val="75000"/>
                  </a:srgbClr>
                </a:solidFill>
              </a:rPr>
              <a:t>Ответ: </a:t>
            </a:r>
            <a:r>
              <a:rPr lang="ru-RU" sz="2800" i="1" dirty="0">
                <a:solidFill>
                  <a:srgbClr val="FF0000"/>
                </a:solidFill>
              </a:rPr>
              <a:t>10</a:t>
            </a:r>
            <a:r>
              <a:rPr lang="ru-RU" sz="2800" i="1" dirty="0">
                <a:solidFill>
                  <a:srgbClr val="4E67C8">
                    <a:lumMod val="75000"/>
                  </a:srgbClr>
                </a:solidFill>
              </a:rPr>
              <a:t> рукопожатий</a:t>
            </a:r>
          </a:p>
        </p:txBody>
      </p:sp>
    </p:spTree>
    <p:extLst>
      <p:ext uri="{BB962C8B-B14F-4D97-AF65-F5344CB8AC3E}">
        <p14:creationId xmlns:p14="http://schemas.microsoft.com/office/powerpoint/2010/main" val="3966303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 animBg="1"/>
      <p:bldP spid="12" grpId="0" animBg="1"/>
      <p:bldP spid="13" grpId="0" animBg="1"/>
      <p:bldP spid="14" grpId="0" animBg="1"/>
      <p:bldP spid="15" grpId="0" animBg="1"/>
      <p:bldP spid="307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4"/>
          <p:cNvSpPr>
            <a:spLocks noChangeArrowheads="1"/>
          </p:cNvSpPr>
          <p:nvPr/>
        </p:nvSpPr>
        <p:spPr bwMode="auto">
          <a:xfrm>
            <a:off x="250825" y="188913"/>
            <a:ext cx="361950" cy="6408738"/>
          </a:xfrm>
          <a:prstGeom prst="rect">
            <a:avLst/>
          </a:prstGeom>
          <a:pattFill prst="plaid">
            <a:fgClr>
              <a:schemeClr val="bg2">
                <a:lumMod val="75000"/>
              </a:schemeClr>
            </a:fgClr>
            <a:bgClr>
              <a:schemeClr val="accent1">
                <a:lumMod val="40000"/>
                <a:lumOff val="60000"/>
              </a:schemeClr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527" name="Прямоугольник 21526"/>
          <p:cNvSpPr/>
          <p:nvPr/>
        </p:nvSpPr>
        <p:spPr>
          <a:xfrm>
            <a:off x="1115616" y="188913"/>
            <a:ext cx="572464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i="1" dirty="0">
                <a:solidFill>
                  <a:srgbClr val="7030A0"/>
                </a:solidFill>
              </a:rPr>
              <a:t>В повседневной жизни</a:t>
            </a:r>
            <a:r>
              <a:rPr lang="ru-RU" sz="3600" i="1" dirty="0">
                <a:solidFill>
                  <a:srgbClr val="7030A0"/>
                </a:solidFill>
              </a:rPr>
              <a:t>: 	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120552" y="941723"/>
            <a:ext cx="628890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800" i="1" dirty="0">
                <a:solidFill>
                  <a:srgbClr val="4E67C8">
                    <a:lumMod val="75000"/>
                  </a:srgbClr>
                </a:solidFill>
              </a:rPr>
              <a:t>Генеалогическое дерево Романовых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552" y="1464943"/>
            <a:ext cx="7115944" cy="5034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33993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27" grpId="0"/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971600" y="260648"/>
            <a:ext cx="7488832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i="1" dirty="0">
                <a:solidFill>
                  <a:srgbClr val="7030A0"/>
                </a:solidFill>
              </a:rPr>
              <a:t>С помощью графов можно решать задачи:</a:t>
            </a:r>
            <a:br>
              <a:rPr lang="ru-RU" sz="3600" b="1" i="1" dirty="0">
                <a:solidFill>
                  <a:srgbClr val="7030A0"/>
                </a:solidFill>
              </a:rPr>
            </a:br>
            <a:r>
              <a:rPr lang="ru-RU" sz="3600" i="1" dirty="0">
                <a:solidFill>
                  <a:srgbClr val="4E67C8">
                    <a:lumMod val="75000"/>
                  </a:srgbClr>
                </a:solidFill>
              </a:rPr>
              <a:t/>
            </a:r>
            <a:br>
              <a:rPr lang="ru-RU" sz="3600" i="1" dirty="0">
                <a:solidFill>
                  <a:srgbClr val="4E67C8">
                    <a:lumMod val="75000"/>
                  </a:srgbClr>
                </a:solidFill>
              </a:rPr>
            </a:br>
            <a:r>
              <a:rPr lang="ru-RU" sz="3600" i="1" dirty="0">
                <a:solidFill>
                  <a:srgbClr val="4E67C8">
                    <a:lumMod val="75000"/>
                  </a:srgbClr>
                </a:solidFill>
              </a:rPr>
              <a:t>1) логические;</a:t>
            </a:r>
            <a:br>
              <a:rPr lang="ru-RU" sz="3600" i="1" dirty="0">
                <a:solidFill>
                  <a:srgbClr val="4E67C8">
                    <a:lumMod val="75000"/>
                  </a:srgbClr>
                </a:solidFill>
              </a:rPr>
            </a:br>
            <a:r>
              <a:rPr lang="ru-RU" sz="3600" i="1" dirty="0">
                <a:solidFill>
                  <a:srgbClr val="4E67C8">
                    <a:lumMod val="75000"/>
                  </a:srgbClr>
                </a:solidFill>
              </a:rPr>
              <a:t>2) комбинаторные;</a:t>
            </a:r>
            <a:br>
              <a:rPr lang="ru-RU" sz="3600" i="1" dirty="0">
                <a:solidFill>
                  <a:srgbClr val="4E67C8">
                    <a:lumMod val="75000"/>
                  </a:srgbClr>
                </a:solidFill>
              </a:rPr>
            </a:br>
            <a:r>
              <a:rPr lang="ru-RU" sz="3600" i="1" dirty="0">
                <a:solidFill>
                  <a:srgbClr val="4E67C8">
                    <a:lumMod val="75000"/>
                  </a:srgbClr>
                </a:solidFill>
              </a:rPr>
              <a:t>3) алгебраические:  </a:t>
            </a:r>
          </a:p>
          <a:p>
            <a:pPr marL="1028700" lvl="1" indent="-5715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ru-RU" sz="3600" i="1" dirty="0">
                <a:solidFill>
                  <a:srgbClr val="4E67C8">
                    <a:lumMod val="75000"/>
                  </a:srgbClr>
                </a:solidFill>
              </a:rPr>
              <a:t>на движение, </a:t>
            </a:r>
          </a:p>
          <a:p>
            <a:pPr marL="1028700" lvl="1" indent="-5715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ru-RU" sz="3600" i="1" dirty="0">
                <a:solidFill>
                  <a:srgbClr val="4E67C8">
                    <a:lumMod val="75000"/>
                  </a:srgbClr>
                </a:solidFill>
              </a:rPr>
              <a:t>на совместную работу;</a:t>
            </a:r>
          </a:p>
          <a:p>
            <a:pPr marL="571500" indent="-571500" fontAlgn="base">
              <a:spcBef>
                <a:spcPct val="0"/>
              </a:spcBef>
              <a:spcAft>
                <a:spcPct val="0"/>
              </a:spcAft>
            </a:pPr>
            <a:r>
              <a:rPr lang="ru-RU" sz="3600" i="1" dirty="0">
                <a:solidFill>
                  <a:srgbClr val="4E67C8">
                    <a:lumMod val="75000"/>
                  </a:srgbClr>
                </a:solidFill>
              </a:rPr>
              <a:t>4) бытовые и пр. </a:t>
            </a: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250825" y="188913"/>
            <a:ext cx="361950" cy="6408738"/>
          </a:xfrm>
          <a:prstGeom prst="rect">
            <a:avLst/>
          </a:prstGeom>
          <a:pattFill prst="plaid">
            <a:fgClr>
              <a:schemeClr val="bg2">
                <a:lumMod val="75000"/>
              </a:schemeClr>
            </a:fgClr>
            <a:bgClr>
              <a:schemeClr val="accent1">
                <a:lumMod val="40000"/>
                <a:lumOff val="60000"/>
              </a:schemeClr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dirty="0">
              <a:solidFill>
                <a:prstClr val="black"/>
              </a:solidFill>
              <a:latin typeface="Arial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648" y="6165304"/>
            <a:ext cx="8742363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94707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323850" y="6165850"/>
            <a:ext cx="8640763" cy="142875"/>
          </a:xfrm>
          <a:prstGeom prst="rect">
            <a:avLst/>
          </a:prstGeom>
          <a:gradFill rotWithShape="1">
            <a:gsLst>
              <a:gs pos="0">
                <a:schemeClr val="accent4">
                  <a:lumMod val="75000"/>
                </a:schemeClr>
              </a:gs>
              <a:gs pos="100000">
                <a:srgbClr val="DDA09F">
                  <a:gamma/>
                  <a:tint val="7059"/>
                  <a:invGamma/>
                </a:srgbClr>
              </a:gs>
            </a:gsLst>
            <a:lin ang="5400000" scaled="1"/>
          </a:gradFill>
          <a:ln w="19050">
            <a:solidFill>
              <a:schemeClr val="accent2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" name="Rectangle 4"/>
          <p:cNvSpPr>
            <a:spLocks noChangeArrowheads="1"/>
          </p:cNvSpPr>
          <p:nvPr/>
        </p:nvSpPr>
        <p:spPr bwMode="auto">
          <a:xfrm>
            <a:off x="250825" y="188913"/>
            <a:ext cx="361950" cy="6408738"/>
          </a:xfrm>
          <a:prstGeom prst="rect">
            <a:avLst/>
          </a:prstGeom>
          <a:pattFill prst="plaid">
            <a:fgClr>
              <a:schemeClr val="bg2">
                <a:lumMod val="75000"/>
              </a:schemeClr>
            </a:fgClr>
            <a:bgClr>
              <a:schemeClr val="accent1">
                <a:lumMod val="40000"/>
                <a:lumOff val="60000"/>
              </a:schemeClr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27584" y="773688"/>
            <a:ext cx="770485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800" dirty="0">
                <a:solidFill>
                  <a:srgbClr val="4E67C8">
                    <a:lumMod val="50000"/>
                  </a:srgbClr>
                </a:solidFill>
              </a:rPr>
              <a:t>На рисунке – схема дорог, связывающих города А, Б, В, Г, Д, Е, К. По каждой дороге можно двигаться только в одном направлении, указанном стрелкой.</a:t>
            </a:r>
            <a:br>
              <a:rPr lang="ru-RU" sz="2800" dirty="0">
                <a:solidFill>
                  <a:srgbClr val="4E67C8">
                    <a:lumMod val="50000"/>
                  </a:srgbClr>
                </a:solidFill>
              </a:rPr>
            </a:br>
            <a:r>
              <a:rPr lang="ru-RU" sz="2800" dirty="0">
                <a:solidFill>
                  <a:srgbClr val="4E67C8">
                    <a:lumMod val="50000"/>
                  </a:srgbClr>
                </a:solidFill>
              </a:rPr>
              <a:t>Сколько существует различных путей из города А в город К?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12775" y="188913"/>
            <a:ext cx="85312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i="1" dirty="0">
                <a:solidFill>
                  <a:srgbClr val="7030A0"/>
                </a:solidFill>
              </a:rPr>
              <a:t>Экзаменационная </a:t>
            </a:r>
            <a:r>
              <a:rPr lang="ru-RU" sz="2800" b="1" i="1" dirty="0" smtClean="0">
                <a:solidFill>
                  <a:srgbClr val="7030A0"/>
                </a:solidFill>
              </a:rPr>
              <a:t>задача по информатике:</a:t>
            </a:r>
            <a:endParaRPr lang="ru-RU" sz="2800" b="1" i="1" dirty="0">
              <a:solidFill>
                <a:srgbClr val="7030A0"/>
              </a:solidFill>
            </a:endParaRPr>
          </a:p>
        </p:txBody>
      </p:sp>
      <p:pic>
        <p:nvPicPr>
          <p:cNvPr id="6" name="Рисунок 5" descr="http://urok-ikt.narod.ru/images/gia05.gif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3068960"/>
            <a:ext cx="5544616" cy="309634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46716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2535390" y="6749"/>
            <a:ext cx="5637010" cy="882119"/>
          </a:xfrm>
        </p:spPr>
        <p:txBody>
          <a:bodyPr/>
          <a:lstStyle/>
          <a:p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Графы вокруг нас</a:t>
            </a:r>
          </a:p>
          <a:p>
            <a:endParaRPr lang="ru-RU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03CEAF3-3C5D-4025-AE78-811E88D9F2F3}" type="datetime1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27.02.2019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1027466"/>
            <a:ext cx="2258317" cy="1912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826592"/>
            <a:ext cx="2333625" cy="159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06"/>
          <a:stretch/>
        </p:blipFill>
        <p:spPr bwMode="auto">
          <a:xfrm>
            <a:off x="6304831" y="986997"/>
            <a:ext cx="2612961" cy="19935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999432"/>
            <a:ext cx="2905482" cy="18271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2826590"/>
            <a:ext cx="1539592" cy="1574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4401174"/>
            <a:ext cx="4829175" cy="174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89" t="21518" r="9326" b="4908"/>
          <a:stretch/>
        </p:blipFill>
        <p:spPr bwMode="auto">
          <a:xfrm>
            <a:off x="6228184" y="3212976"/>
            <a:ext cx="2612961" cy="27912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2903615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03CEAF3-3C5D-4025-AE78-811E88D9F2F3}" type="datetime1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27.02.2019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55897" y="2967335"/>
            <a:ext cx="763221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Спасибо </a:t>
            </a:r>
            <a:r>
              <a:rPr lang="ru-RU" sz="5400" b="1" cap="none" spc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за внимание!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32640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</TotalTime>
  <Words>781</Words>
  <Application>Microsoft Office PowerPoint</Application>
  <PresentationFormat>Экран (4:3)</PresentationFormat>
  <Paragraphs>183</Paragraphs>
  <Slides>31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4" baseType="lpstr">
      <vt:lpstr>Тема Office</vt:lpstr>
      <vt:lpstr>Воздушный поток</vt:lpstr>
      <vt:lpstr>CorelDRAW</vt:lpstr>
      <vt:lpstr>Презентация PowerPoint</vt:lpstr>
      <vt:lpstr>Цель проекта: </vt:lpstr>
      <vt:lpstr>Задачи:</vt:lpstr>
      <vt:lpstr>Актуальность и новизна </vt:lpstr>
      <vt:lpstr>Результаты исследования</vt:lpstr>
      <vt:lpstr>История графов</vt:lpstr>
      <vt:lpstr>Презентация PowerPoint</vt:lpstr>
      <vt:lpstr>Презентация PowerPoint</vt:lpstr>
      <vt:lpstr>Граф</vt:lpstr>
      <vt:lpstr>Изображение  вершин графа</vt:lpstr>
      <vt:lpstr>Презентация PowerPoint</vt:lpstr>
      <vt:lpstr>Граф отношения «переписываются» </vt:lpstr>
      <vt:lpstr>Семантическая сеть - граф с циклом</vt:lpstr>
      <vt:lpstr>Презентация PowerPoint</vt:lpstr>
      <vt:lpstr>Взвешенный граф - граф, у которого вершины или рёбра (дуги) несут дополнительную информацию (вес).</vt:lpstr>
      <vt:lpstr>Презентация PowerPoint</vt:lpstr>
      <vt:lpstr>Дерево – граф иерархической структуры.  Между любыми двумя его вершинами существует единственный путь. Дерево не содержит циклов  и петель.</vt:lpstr>
      <vt:lpstr>Презентация PowerPoint</vt:lpstr>
      <vt:lpstr>Эйлеровы графы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Евгений</cp:lastModifiedBy>
  <cp:revision>14</cp:revision>
  <dcterms:created xsi:type="dcterms:W3CDTF">2019-02-19T07:23:04Z</dcterms:created>
  <dcterms:modified xsi:type="dcterms:W3CDTF">2019-02-27T14:57:01Z</dcterms:modified>
</cp:coreProperties>
</file>