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68" r:id="rId2"/>
    <p:sldId id="269" r:id="rId3"/>
    <p:sldId id="270" r:id="rId4"/>
    <p:sldId id="271" r:id="rId5"/>
    <p:sldId id="257" r:id="rId6"/>
    <p:sldId id="272" r:id="rId7"/>
    <p:sldId id="276" r:id="rId8"/>
    <p:sldId id="277" r:id="rId9"/>
    <p:sldId id="291" r:id="rId10"/>
    <p:sldId id="265" r:id="rId11"/>
    <p:sldId id="281" r:id="rId12"/>
    <p:sldId id="284" r:id="rId13"/>
    <p:sldId id="288" r:id="rId14"/>
    <p:sldId id="285" r:id="rId15"/>
    <p:sldId id="286" r:id="rId16"/>
    <p:sldId id="290" r:id="rId17"/>
    <p:sldId id="283" r:id="rId18"/>
    <p:sldId id="273" r:id="rId19"/>
    <p:sldId id="274" r:id="rId20"/>
    <p:sldId id="264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36BEDE"/>
    <a:srgbClr val="00B05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48EA9C1-50CE-46E2-9D3A-C0A73D00395C}" type="datetimeFigureOut">
              <a:rPr lang="ru-RU"/>
              <a:pPr>
                <a:defRPr/>
              </a:pPr>
              <a:t>18.11.2022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13754F6-FFA6-426B-B32F-4BB5471AB9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C6472D3-2FF8-4E4A-A87F-85DFDEFEE745}" type="slidenum">
              <a:rPr lang="ru-RU" smtClean="0"/>
              <a:pPr/>
              <a:t>5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73074233-2C07-49F0-8563-1199F7658F6D}" type="slidenum">
              <a:rPr lang="ru-RU" altLang="ru-RU"/>
              <a:pPr/>
              <a:t>7</a:t>
            </a:fld>
            <a:endParaRPr lang="ru-RU" altLang="ru-RU"/>
          </a:p>
        </p:txBody>
      </p:sp>
      <p:sp>
        <p:nvSpPr>
          <p:cNvPr id="819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8196" name="Rectangle 2"/>
          <p:cNvSpPr>
            <a:spLocks noChangeArrowheads="1"/>
          </p:cNvSpPr>
          <p:nvPr>
            <p:ph type="body" idx="1"/>
          </p:nvPr>
        </p:nvSpPr>
        <p:spPr>
          <a:xfrm>
            <a:off x="685512" y="4343231"/>
            <a:ext cx="5486976" cy="4037751"/>
          </a:xfrm>
          <a:noFill/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C811C6CE-959E-4051-82B5-D8961DF8DAD0}" type="slidenum">
              <a:rPr lang="ru-RU" altLang="ru-RU"/>
              <a:pPr/>
              <a:t>8</a:t>
            </a:fld>
            <a:endParaRPr lang="ru-RU" altLang="ru-RU"/>
          </a:p>
        </p:txBody>
      </p:sp>
      <p:sp>
        <p:nvSpPr>
          <p:cNvPr id="1024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0244" name="Rectangle 2"/>
          <p:cNvSpPr>
            <a:spLocks noChangeArrowheads="1"/>
          </p:cNvSpPr>
          <p:nvPr>
            <p:ph type="body" idx="1"/>
          </p:nvPr>
        </p:nvSpPr>
        <p:spPr>
          <a:xfrm>
            <a:off x="685512" y="4343231"/>
            <a:ext cx="5486976" cy="4037751"/>
          </a:xfrm>
          <a:noFill/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D47BD-BD11-4001-97AB-78D538DEDAE9}" type="datetimeFigureOut">
              <a:rPr lang="ru-RU"/>
              <a:pPr>
                <a:defRPr/>
              </a:pPr>
              <a:t>18.11.2022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8591E3-7F30-4787-9998-9FAD44391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BD10B-4E61-491A-AFFE-3D56B2CDCC8C}" type="datetimeFigureOut">
              <a:rPr lang="ru-RU"/>
              <a:pPr>
                <a:defRPr/>
              </a:pPr>
              <a:t>18.11.2022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75624-6C5E-41B2-9E88-95A51B8CB54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22248-6B0D-4788-86CC-E83AD66034BB}" type="datetimeFigureOut">
              <a:rPr lang="ru-RU"/>
              <a:pPr>
                <a:defRPr/>
              </a:pPr>
              <a:t>18.11.2022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10D24C-C5A6-4545-8D8C-5167BD8967B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E5DE4-1DF2-44C2-9100-1A3799F57326}" type="datetimeFigureOut">
              <a:rPr lang="ru-RU"/>
              <a:pPr>
                <a:defRPr/>
              </a:pPr>
              <a:t>18.11.2022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48178-801B-462D-AE51-B327621359B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34CB5F-DD47-4924-ABCD-61B951B8B117}" type="datetimeFigureOut">
              <a:rPr lang="ru-RU"/>
              <a:pPr>
                <a:defRPr/>
              </a:pPr>
              <a:t>18.11.2022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39FA1B-0DAE-4573-A826-7D7F89C5667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73D75-C01C-4D1D-AC9E-4B0401ED645C}" type="datetimeFigureOut">
              <a:rPr lang="ru-RU"/>
              <a:pPr>
                <a:defRPr/>
              </a:pPr>
              <a:t>18.11.2022</a:t>
            </a:fld>
            <a:endParaRPr lang="ru-RU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2C557-9F9C-4105-B614-149CDDDB3B0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71C76-0FE7-4DB8-BA19-C17D101464B2}" type="datetimeFigureOut">
              <a:rPr lang="ru-RU"/>
              <a:pPr>
                <a:defRPr/>
              </a:pPr>
              <a:t>18.11.2022</a:t>
            </a:fld>
            <a:endParaRPr lang="ru-RU" dirty="0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5B72A9-1432-46A4-A705-41D6F4E0EBF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5F98B4-40FD-4743-ADBD-7418B5DC2E4D}" type="datetimeFigureOut">
              <a:rPr lang="ru-RU"/>
              <a:pPr>
                <a:defRPr/>
              </a:pPr>
              <a:t>18.11.2022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DFC94-2B0C-45E6-A257-DD0DF8BF2F7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028D4-E3BC-408B-A3B6-7FE8373077B5}" type="datetimeFigureOut">
              <a:rPr lang="ru-RU"/>
              <a:pPr>
                <a:defRPr/>
              </a:pPr>
              <a:t>18.11.2022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285070-BE3B-4369-A0F4-98EAE159327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5CB87B-52BC-47CF-B1D0-7C0F05B89414}" type="datetimeFigureOut">
              <a:rPr lang="ru-RU"/>
              <a:pPr>
                <a:defRPr/>
              </a:pPr>
              <a:t>18.11.2022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342641-C3CE-48DA-8764-EA22C7D0752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B8732-5732-48AF-B70E-B81753F1B292}" type="datetimeFigureOut">
              <a:rPr lang="ru-RU"/>
              <a:pPr>
                <a:defRPr/>
              </a:pPr>
              <a:t>18.11.2022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B61AE-6F9F-4560-BCA6-5059A5B92BD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481" y="273629"/>
            <a:ext cx="8226720" cy="114348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CBCB63-6FC6-4194-ADA1-69CF82FC6064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75F41E8-BC31-4B42-B65A-58ABC3A3C1E7}" type="datetimeFigureOut">
              <a:rPr lang="ru-RU"/>
              <a:pPr>
                <a:defRPr/>
              </a:pPr>
              <a:t>18.11.2022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F5D3C63-B825-4C0C-B45F-38469195FC5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file:///C:\Users\tatja\Desktop\21%20&#1085;&#1086;&#1103;&#1073;&#1088;&#1103;,&#1087;&#1088;&#1086;&#1074;&#1077;&#1088;&#1082;&#1072;\obuch_progr\&#1050;&#1088;&#1086;&#1089;&#1089;&#1074;&#1086;&#1088;&#1076;_pril1.ppsx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196752"/>
            <a:ext cx="522007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 </a:t>
            </a:r>
            <a:r>
              <a:rPr lang="ru-RU" sz="4800" b="1" dirty="0">
                <a:solidFill>
                  <a:srgbClr val="3333FF"/>
                </a:solidFill>
                <a:latin typeface="Monotype Corsiva" pitchFamily="66" charset="0"/>
              </a:rPr>
              <a:t>Мудр не тот, </a:t>
            </a:r>
            <a:endParaRPr lang="ru-RU" sz="4800" b="1" dirty="0" smtClean="0">
              <a:solidFill>
                <a:srgbClr val="3333FF"/>
              </a:solidFill>
              <a:latin typeface="Monotype Corsiva" pitchFamily="66" charset="0"/>
            </a:endParaRPr>
          </a:p>
          <a:p>
            <a:pPr algn="ctr"/>
            <a:r>
              <a:rPr lang="ru-RU" sz="4800" b="1" dirty="0" smtClean="0">
                <a:solidFill>
                  <a:srgbClr val="3333FF"/>
                </a:solidFill>
                <a:latin typeface="Monotype Corsiva" pitchFamily="66" charset="0"/>
              </a:rPr>
              <a:t>кто</a:t>
            </a:r>
            <a:r>
              <a:rPr lang="ru-RU" sz="4800" b="1" dirty="0">
                <a:solidFill>
                  <a:srgbClr val="3333FF"/>
                </a:solidFill>
                <a:latin typeface="Monotype Corsiva" pitchFamily="66" charset="0"/>
              </a:rPr>
              <a:t> </a:t>
            </a:r>
            <a:r>
              <a:rPr lang="ru-RU" sz="4800" b="1" dirty="0" smtClean="0">
                <a:solidFill>
                  <a:srgbClr val="3333FF"/>
                </a:solidFill>
                <a:latin typeface="Monotype Corsiva" pitchFamily="66" charset="0"/>
              </a:rPr>
              <a:t> знает</a:t>
            </a:r>
            <a:r>
              <a:rPr lang="ru-RU" sz="4800" b="1" dirty="0">
                <a:solidFill>
                  <a:srgbClr val="3333FF"/>
                </a:solidFill>
                <a:latin typeface="Monotype Corsiva" pitchFamily="66" charset="0"/>
              </a:rPr>
              <a:t> </a:t>
            </a:r>
            <a:r>
              <a:rPr lang="ru-RU" sz="4800" b="1" dirty="0" smtClean="0">
                <a:solidFill>
                  <a:srgbClr val="3333FF"/>
                </a:solidFill>
                <a:latin typeface="Monotype Corsiva" pitchFamily="66" charset="0"/>
              </a:rPr>
              <a:t> много</a:t>
            </a:r>
            <a:r>
              <a:rPr lang="ru-RU" sz="4800" b="1" dirty="0">
                <a:solidFill>
                  <a:srgbClr val="3333FF"/>
                </a:solidFill>
                <a:latin typeface="Monotype Corsiva" pitchFamily="66" charset="0"/>
              </a:rPr>
              <a:t>, а тот, </a:t>
            </a:r>
            <a:endParaRPr lang="ru-RU" sz="4800" b="1" dirty="0" smtClean="0">
              <a:solidFill>
                <a:srgbClr val="3333FF"/>
              </a:solidFill>
              <a:latin typeface="Monotype Corsiva" pitchFamily="66" charset="0"/>
            </a:endParaRPr>
          </a:p>
          <a:p>
            <a:pPr algn="ctr"/>
            <a:r>
              <a:rPr lang="ru-RU" sz="4800" b="1" dirty="0" smtClean="0">
                <a:solidFill>
                  <a:srgbClr val="3333FF"/>
                </a:solidFill>
                <a:latin typeface="Monotype Corsiva" pitchFamily="66" charset="0"/>
              </a:rPr>
              <a:t>чьи  знания  полезны</a:t>
            </a:r>
            <a:r>
              <a:rPr lang="ru-RU" sz="4800" b="1" dirty="0">
                <a:solidFill>
                  <a:srgbClr val="3333FF"/>
                </a:solidFill>
                <a:latin typeface="Monotype Corsiva" pitchFamily="66" charset="0"/>
              </a:rPr>
              <a:t>.</a:t>
            </a:r>
          </a:p>
        </p:txBody>
      </p:sp>
      <p:pic>
        <p:nvPicPr>
          <p:cNvPr id="26628" name="Picture 4" descr="https://viamus.uni-goettingen.de/vd/1028/mj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09574" y="476672"/>
            <a:ext cx="3834426" cy="51125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tatja\Desktop\21 ноября,проверка\answer-image.jpg"/>
          <p:cNvPicPr>
            <a:picLocks noChangeAspect="1" noChangeArrowheads="1"/>
          </p:cNvPicPr>
          <p:nvPr/>
        </p:nvPicPr>
        <p:blipFill>
          <a:blip r:embed="rId2" cstate="print"/>
          <a:srcRect l="7569" t="16883" r="69950" b="4188"/>
          <a:stretch>
            <a:fillRect/>
          </a:stretch>
        </p:blipFill>
        <p:spPr bwMode="auto">
          <a:xfrm>
            <a:off x="4572000" y="0"/>
            <a:ext cx="4572001" cy="6912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548680"/>
            <a:ext cx="59401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Самоконтроль </a:t>
            </a: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домашнего задания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Управляющая кнопка: далее 3">
            <a:hlinkClick r:id="rId3" action="ppaction://hlinkpres?slideindex=1&amp;slidetitle=Слайд 1" highlightClick="1"/>
          </p:cNvPr>
          <p:cNvSpPr/>
          <p:nvPr/>
        </p:nvSpPr>
        <p:spPr>
          <a:xfrm>
            <a:off x="467544" y="6237312"/>
            <a:ext cx="1152128" cy="43204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016" y="692696"/>
            <a:ext cx="914501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4800" dirty="0"/>
              <a:t>Что такое алгоритм? </a:t>
            </a:r>
            <a:endParaRPr lang="ru-RU" sz="4800" dirty="0" smtClean="0"/>
          </a:p>
          <a:p>
            <a:pPr>
              <a:buFont typeface="Wingdings" pitchFamily="2" charset="2"/>
              <a:buChar char="Ø"/>
            </a:pPr>
            <a:endParaRPr lang="ru-RU" sz="4800" dirty="0" smtClean="0"/>
          </a:p>
          <a:p>
            <a:pPr>
              <a:buFont typeface="Wingdings" pitchFamily="2" charset="2"/>
              <a:buChar char="Ø"/>
            </a:pPr>
            <a:r>
              <a:rPr lang="ru-RU" sz="4800" dirty="0" smtClean="0"/>
              <a:t>Какие </a:t>
            </a:r>
            <a:r>
              <a:rPr lang="ru-RU" sz="4800" dirty="0"/>
              <a:t>типы алгоритмов вы знаете</a:t>
            </a:r>
            <a:r>
              <a:rPr lang="ru-RU" sz="4800" dirty="0" smtClean="0"/>
              <a:t>?</a:t>
            </a:r>
          </a:p>
          <a:p>
            <a:pPr>
              <a:buFont typeface="Wingdings" pitchFamily="2" charset="2"/>
              <a:buChar char="Ø"/>
            </a:pPr>
            <a:endParaRPr lang="ru-RU" sz="4800" dirty="0"/>
          </a:p>
          <a:p>
            <a:pPr>
              <a:buFont typeface="Wingdings" pitchFamily="2" charset="2"/>
              <a:buChar char="Ø"/>
            </a:pPr>
            <a:r>
              <a:rPr lang="ru-RU" sz="4800" dirty="0"/>
              <a:t>Какой алгоритм называется линейным?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0"/>
            <a:ext cx="88204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u="sng" dirty="0" smtClean="0"/>
              <a:t>Задача:</a:t>
            </a:r>
            <a:r>
              <a:rPr lang="ru-RU" sz="3600" dirty="0" smtClean="0"/>
              <a:t> </a:t>
            </a:r>
          </a:p>
          <a:p>
            <a:r>
              <a:rPr lang="ru-RU" sz="3600" i="1" dirty="0" smtClean="0"/>
              <a:t>составить алгоритм вычисления  периметра треугольника.</a:t>
            </a:r>
          </a:p>
          <a:p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14313" y="214313"/>
            <a:ext cx="8786812" cy="6357937"/>
          </a:xfrm>
          <a:prstGeom prst="roundRect">
            <a:avLst>
              <a:gd name="adj" fmla="val 21313"/>
            </a:avLst>
          </a:prstGeom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1115616" y="1484784"/>
            <a:ext cx="6929437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6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Тема: </a:t>
            </a:r>
          </a:p>
          <a:p>
            <a:pPr algn="ctr"/>
            <a:r>
              <a:rPr lang="ru-RU" sz="6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Линейные </a:t>
            </a:r>
            <a:r>
              <a:rPr lang="ru-RU" sz="6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вычислительные алгоритмы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 cstate="print"/>
          <a:srcRect l="24070" t="20297" r="24460" b="6250"/>
          <a:stretch>
            <a:fillRect/>
          </a:stretch>
        </p:blipFill>
        <p:spPr bwMode="auto">
          <a:xfrm>
            <a:off x="8812" y="-34527"/>
            <a:ext cx="9135188" cy="6896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oundRect">
            <a:avLst>
              <a:gd name="adj" fmla="val 19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 altLang="ru-RU"/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9144000" cy="908720"/>
          </a:xfrm>
        </p:spPr>
        <p:txBody>
          <a:bodyPr tIns="35203"/>
          <a:lstStyle/>
          <a:p>
            <a:pPr algn="l" eaLnBrk="1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ru-RU" alt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ВЫПОЛНЕНИЕ КОМАНД</a:t>
            </a:r>
            <a:r>
              <a:rPr lang="en-US" alt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ПРИСВАИВАНИЯ</a:t>
            </a:r>
            <a:endParaRPr lang="ru-RU" altLang="ru-RU" sz="28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125" name="Group 5"/>
          <p:cNvGraphicFramePr>
            <a:graphicFrameLocks noGrp="1"/>
          </p:cNvGraphicFramePr>
          <p:nvPr/>
        </p:nvGraphicFramePr>
        <p:xfrm>
          <a:off x="1475656" y="1988840"/>
          <a:ext cx="7128791" cy="3542770"/>
        </p:xfrm>
        <a:graphic>
          <a:graphicData uri="http://schemas.openxmlformats.org/drawingml/2006/table">
            <a:tbl>
              <a:tblPr/>
              <a:tblGrid>
                <a:gridCol w="2375665">
                  <a:extLst>
                    <a:ext uri="{9D8B030D-6E8A-4147-A177-3AD203B41FA5}">
                      <a16:colId xmlns:a16="http://schemas.microsoft.com/office/drawing/2014/main" xmlns="" val="2310408907"/>
                    </a:ext>
                  </a:extLst>
                </a:gridCol>
                <a:gridCol w="2377461">
                  <a:extLst>
                    <a:ext uri="{9D8B030D-6E8A-4147-A177-3AD203B41FA5}">
                      <a16:colId xmlns:a16="http://schemas.microsoft.com/office/drawing/2014/main" xmlns="" val="2497309348"/>
                    </a:ext>
                  </a:extLst>
                </a:gridCol>
                <a:gridCol w="2375665">
                  <a:extLst>
                    <a:ext uri="{9D8B030D-6E8A-4147-A177-3AD203B41FA5}">
                      <a16:colId xmlns:a16="http://schemas.microsoft.com/office/drawing/2014/main" xmlns="" val="2622219025"/>
                    </a:ext>
                  </a:extLst>
                </a:gridCol>
              </a:tblGrid>
              <a:tr h="708554"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</a:pPr>
                      <a:r>
                        <a:rPr kumimoji="0" lang="ru-RU" alt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SimSun" panose="02010600030101010101" pitchFamily="2" charset="-122"/>
                          <a:cs typeface="Times New Roman" pitchFamily="18" charset="0"/>
                        </a:rPr>
                        <a:t>КОМАНДА</a:t>
                      </a:r>
                    </a:p>
                  </a:txBody>
                  <a:tcPr marL="81638" marR="81638" marT="63260" marB="42456"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</a:pPr>
                      <a:r>
                        <a:rPr kumimoji="0" lang="ru-RU" altLang="ru-RU" sz="3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SimSun" panose="02010600030101010101" pitchFamily="2" charset="-122"/>
                          <a:cs typeface="Times New Roman" pitchFamily="18" charset="0"/>
                        </a:rPr>
                        <a:t>a</a:t>
                      </a:r>
                      <a:endParaRPr kumimoji="0" lang="ru-RU" alt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SimSun" panose="02010600030101010101" pitchFamily="2" charset="-122"/>
                        <a:cs typeface="Times New Roman" pitchFamily="18" charset="0"/>
                      </a:endParaRPr>
                    </a:p>
                  </a:txBody>
                  <a:tcPr marL="81638" marR="81638" marT="63260" marB="42456"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</a:pPr>
                      <a:r>
                        <a:rPr kumimoji="0" lang="ru-RU" altLang="ru-RU" sz="3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SimSun" panose="02010600030101010101" pitchFamily="2" charset="-122"/>
                          <a:cs typeface="Times New Roman" pitchFamily="18" charset="0"/>
                        </a:rPr>
                        <a:t>b</a:t>
                      </a:r>
                      <a:endParaRPr kumimoji="0" lang="ru-RU" alt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SimSun" panose="02010600030101010101" pitchFamily="2" charset="-122"/>
                        <a:cs typeface="Times New Roman" pitchFamily="18" charset="0"/>
                      </a:endParaRPr>
                    </a:p>
                  </a:txBody>
                  <a:tcPr marL="81638" marR="81638" marT="63260" marB="42456"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32346203"/>
                  </a:ext>
                </a:extLst>
              </a:tr>
              <a:tr h="708554"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</a:pPr>
                      <a:r>
                        <a:rPr kumimoji="0" lang="ru-RU" alt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SimSun" panose="02010600030101010101" pitchFamily="2" charset="-122"/>
                          <a:cs typeface="Times New Roman" pitchFamily="18" charset="0"/>
                        </a:rPr>
                        <a:t>a:=1</a:t>
                      </a:r>
                    </a:p>
                  </a:txBody>
                  <a:tcPr marL="81638" marR="81638" marT="63260" marB="42456"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</a:pPr>
                      <a:r>
                        <a:rPr kumimoji="0" lang="ru-RU" alt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SimSun" panose="02010600030101010101" pitchFamily="2" charset="-122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81638" marR="81638" marT="63260" marB="42456"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</a:pPr>
                      <a:r>
                        <a:rPr kumimoji="0" lang="ru-RU" alt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SimSun" panose="02010600030101010101" pitchFamily="2" charset="-122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81638" marR="81638" marT="63260" marB="42456"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71740469"/>
                  </a:ext>
                </a:extLst>
              </a:tr>
              <a:tr h="708554"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</a:pPr>
                      <a:r>
                        <a:rPr kumimoji="0" lang="ru-RU" alt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SimSun" panose="02010600030101010101" pitchFamily="2" charset="-122"/>
                          <a:cs typeface="Times New Roman" pitchFamily="18" charset="0"/>
                        </a:rPr>
                        <a:t>b:=2×a</a:t>
                      </a:r>
                    </a:p>
                  </a:txBody>
                  <a:tcPr marL="81638" marR="81638" marT="63260" marB="42456"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</a:pPr>
                      <a:r>
                        <a:rPr kumimoji="0" lang="ru-RU" alt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SimSun" panose="02010600030101010101" pitchFamily="2" charset="-122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81638" marR="81638" marT="63260" marB="42456"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</a:pPr>
                      <a:r>
                        <a:rPr kumimoji="0" lang="ru-RU" alt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SimSun" panose="02010600030101010101" pitchFamily="2" charset="-122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81638" marR="81638" marT="63260" marB="42456"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39565941"/>
                  </a:ext>
                </a:extLst>
              </a:tr>
              <a:tr h="708554"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</a:pPr>
                      <a:r>
                        <a:rPr kumimoji="0" lang="ru-RU" alt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SimSun" panose="02010600030101010101" pitchFamily="2" charset="-122"/>
                          <a:cs typeface="Times New Roman" pitchFamily="18" charset="0"/>
                        </a:rPr>
                        <a:t>a:=b</a:t>
                      </a:r>
                    </a:p>
                  </a:txBody>
                  <a:tcPr marL="81638" marR="81638" marT="63260" marB="42456"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</a:pPr>
                      <a:r>
                        <a:rPr kumimoji="0" lang="ru-RU" alt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SimSun" panose="02010600030101010101" pitchFamily="2" charset="-122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81638" marR="81638" marT="63260" marB="42456"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</a:pPr>
                      <a:r>
                        <a:rPr kumimoji="0" lang="ru-RU" alt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SimSun" panose="02010600030101010101" pitchFamily="2" charset="-122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81638" marR="81638" marT="63260" marB="42456"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10482706"/>
                  </a:ext>
                </a:extLst>
              </a:tr>
              <a:tr h="708554"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</a:pPr>
                      <a:r>
                        <a:rPr kumimoji="0" lang="ru-RU" alt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SimSun" panose="02010600030101010101" pitchFamily="2" charset="-122"/>
                          <a:cs typeface="Times New Roman" pitchFamily="18" charset="0"/>
                        </a:rPr>
                        <a:t>b:=a + </a:t>
                      </a:r>
                      <a:r>
                        <a:rPr kumimoji="0" lang="ru-RU" altLang="ru-RU" sz="3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SimSun" panose="02010600030101010101" pitchFamily="2" charset="-122"/>
                          <a:cs typeface="Times New Roman" pitchFamily="18" charset="0"/>
                        </a:rPr>
                        <a:t>b</a:t>
                      </a:r>
                      <a:endParaRPr kumimoji="0" lang="ru-RU" alt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SimSun" panose="02010600030101010101" pitchFamily="2" charset="-122"/>
                        <a:cs typeface="Times New Roman" pitchFamily="18" charset="0"/>
                      </a:endParaRPr>
                    </a:p>
                  </a:txBody>
                  <a:tcPr marL="81638" marR="81638" marT="63260" marB="42456"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</a:pPr>
                      <a:r>
                        <a:rPr kumimoji="0" lang="ru-RU" alt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SimSun" panose="02010600030101010101" pitchFamily="2" charset="-122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81638" marR="81638" marT="63260" marB="42456"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>
                      <a:lvl1pPr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</a:tabLst>
                      </a:pPr>
                      <a:r>
                        <a:rPr kumimoji="0" lang="ru-RU" alt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SimSun" panose="02010600030101010101" pitchFamily="2" charset="-122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81638" marR="81638" marT="63260" marB="42456"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71317657"/>
                  </a:ext>
                </a:extLst>
              </a:tr>
            </a:tbl>
          </a:graphicData>
        </a:graphic>
      </p:graphicFrame>
      <p:sp>
        <p:nvSpPr>
          <p:cNvPr id="5179" name="Text Box 59"/>
          <p:cNvSpPr txBox="1">
            <a:spLocks noChangeArrowheads="1"/>
          </p:cNvSpPr>
          <p:nvPr/>
        </p:nvSpPr>
        <p:spPr bwMode="auto">
          <a:xfrm>
            <a:off x="107504" y="1340768"/>
            <a:ext cx="7837920" cy="640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25602" rIns="0" bIns="0" anchor="ctr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en-US" alt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2. T</a:t>
            </a:r>
            <a:r>
              <a:rPr lang="ru-RU" altLang="ru-RU"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рассировочная</a:t>
            </a:r>
            <a:r>
              <a:rPr lang="ru-RU" alt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таблица:</a:t>
            </a:r>
            <a:endParaRPr lang="ru-RU" altLang="ru-RU" sz="3200" b="1" dirty="0" smtClean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80" name="Text Box 60"/>
          <p:cNvSpPr txBox="1">
            <a:spLocks noChangeArrowheads="1"/>
          </p:cNvSpPr>
          <p:nvPr/>
        </p:nvSpPr>
        <p:spPr bwMode="auto">
          <a:xfrm>
            <a:off x="0" y="5733256"/>
            <a:ext cx="9144000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1639" tIns="61621" rIns="81639" bIns="40820"/>
          <a:lstStyle>
            <a:lvl1pPr>
              <a:tabLst>
                <a:tab pos="723900" algn="l"/>
                <a:tab pos="1447800" algn="l"/>
                <a:tab pos="21717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tabLst>
                <a:tab pos="723900" algn="l"/>
                <a:tab pos="1447800" algn="l"/>
                <a:tab pos="21717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tabLst>
                <a:tab pos="723900" algn="l"/>
                <a:tab pos="1447800" algn="l"/>
                <a:tab pos="21717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tabLst>
                <a:tab pos="723900" algn="l"/>
                <a:tab pos="1447800" algn="l"/>
                <a:tab pos="21717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tabLst>
                <a:tab pos="723900" algn="l"/>
                <a:tab pos="1447800" algn="l"/>
                <a:tab pos="21717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ru-RU" altLang="ru-RU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Компьютер выполняет команды в порядке их записи в </a:t>
            </a:r>
            <a:r>
              <a:rPr lang="ru-RU" altLang="ru-RU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алгоритме.</a:t>
            </a:r>
            <a:endParaRPr lang="ru-RU" altLang="ru-RU" sz="3200" b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0" y="692696"/>
            <a:ext cx="9144000" cy="81800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63220" rIns="81639" bIns="40820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ru-RU" sz="2500" b="1" dirty="0" smtClean="0">
                <a:solidFill>
                  <a:srgbClr val="000080"/>
                </a:solidFill>
              </a:rPr>
              <a:t>1. </a:t>
            </a:r>
            <a:r>
              <a:rPr lang="ru-RU" altLang="ru-RU" sz="2400" b="1" dirty="0" smtClean="0">
                <a:solidFill>
                  <a:srgbClr val="000080"/>
                </a:solidFill>
                <a:latin typeface="Times New Roman" pitchFamily="18" charset="0"/>
                <a:cs typeface="Times New Roman" pitchFamily="18" charset="0"/>
              </a:rPr>
              <a:t>Переменная величина получает значение в результате  </a:t>
            </a:r>
            <a:r>
              <a:rPr lang="ru-RU" altLang="ru-RU" sz="2400" b="1" dirty="0">
                <a:solidFill>
                  <a:srgbClr val="000080"/>
                </a:solidFill>
                <a:latin typeface="Times New Roman" pitchFamily="18" charset="0"/>
                <a:cs typeface="Times New Roman" pitchFamily="18" charset="0"/>
              </a:rPr>
              <a:t>ПРИСВАИВАНИЯ</a:t>
            </a:r>
            <a:r>
              <a:rPr lang="ru-RU" altLang="ru-RU" sz="2400" b="1" dirty="0" smtClean="0">
                <a:solidFill>
                  <a:srgbClr val="00008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kern="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:=</a:t>
            </a:r>
            <a:endParaRPr lang="ru-RU" altLang="ru-RU" sz="2400" b="1" dirty="0">
              <a:solidFill>
                <a:srgbClr val="0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475656" y="1988840"/>
            <a:ext cx="2376264" cy="7200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851920" y="1988840"/>
            <a:ext cx="4752528" cy="7200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475656" y="2708920"/>
            <a:ext cx="2376264" cy="7200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3851920" y="2708920"/>
            <a:ext cx="2376264" cy="7200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6228184" y="2708920"/>
            <a:ext cx="2376264" cy="7200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475656" y="3429000"/>
            <a:ext cx="2376264" cy="7200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3851920" y="3429000"/>
            <a:ext cx="2376264" cy="7200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6228184" y="3429000"/>
            <a:ext cx="2376264" cy="7200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1475656" y="4149080"/>
            <a:ext cx="2376264" cy="7200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3851920" y="4149080"/>
            <a:ext cx="2376264" cy="7200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6228184" y="4149080"/>
            <a:ext cx="2376264" cy="7200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1475656" y="4869160"/>
            <a:ext cx="2376264" cy="7200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3851920" y="4869160"/>
            <a:ext cx="2376264" cy="7200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6228184" y="4869160"/>
            <a:ext cx="2376264" cy="7200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5179" grpId="0"/>
      <p:bldP spid="5180" grpId="0"/>
      <p:bldP spid="9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oundRect">
            <a:avLst>
              <a:gd name="adj" fmla="val 19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 altLang="ru-RU"/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456481" y="277950"/>
            <a:ext cx="8228160" cy="1134839"/>
          </a:xfrm>
        </p:spPr>
        <p:txBody>
          <a:bodyPr tIns="35203"/>
          <a:lstStyle/>
          <a:p>
            <a:pPr algn="l" eaLnBrk="1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ru-RU" b="1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войства присваивания.</a:t>
            </a:r>
            <a:r>
              <a:rPr lang="ru-RU" altLang="ru-RU" b="1" dirty="0" smtClean="0"/>
              <a:t/>
            </a:r>
            <a:br>
              <a:rPr lang="ru-RU" altLang="ru-RU" b="1" dirty="0" smtClean="0"/>
            </a:br>
            <a:endParaRPr lang="ru-RU" altLang="ru-RU" b="1" dirty="0" smtClean="0">
              <a:solidFill>
                <a:srgbClr val="0000FF"/>
              </a:solidFill>
            </a:endParaRP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467544" y="1196752"/>
            <a:ext cx="8496944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22401" rIns="0" bIns="0" anchor="ctr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ru-RU" altLang="ru-RU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1. П</a:t>
            </a:r>
            <a:r>
              <a:rPr lang="ru-RU" altLang="ru-RU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ока </a:t>
            </a:r>
            <a:r>
              <a:rPr lang="ru-RU" altLang="ru-RU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переменной не присвоено </a:t>
            </a:r>
            <a:r>
              <a:rPr lang="ru-RU" altLang="ru-RU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значение, </a:t>
            </a:r>
            <a:r>
              <a:rPr lang="ru-RU" altLang="ru-RU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она остается </a:t>
            </a:r>
            <a:r>
              <a:rPr lang="ru-RU" altLang="ru-RU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неопределенной.</a:t>
            </a:r>
            <a:endParaRPr lang="ru-RU" altLang="ru-RU" sz="3200" b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ru-RU" altLang="ru-RU" sz="3200" b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ru-RU" altLang="ru-RU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altLang="ru-RU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Значение</a:t>
            </a:r>
            <a:r>
              <a:rPr lang="ru-RU" altLang="ru-RU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, присвоенное переменной, сохраняется </a:t>
            </a:r>
            <a:r>
              <a:rPr lang="ru-RU" altLang="ru-RU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до выполнения следующего присваивания этой переменной нового </a:t>
            </a:r>
            <a:r>
              <a:rPr lang="ru-RU" altLang="ru-RU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значения.</a:t>
            </a:r>
            <a:endParaRPr lang="ru-RU" altLang="ru-RU" sz="3200" b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ru-RU" altLang="ru-RU" sz="3200" b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ru-RU" altLang="ru-RU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altLang="ru-RU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Новое </a:t>
            </a:r>
            <a:r>
              <a:rPr lang="ru-RU" altLang="ru-RU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значение, присвоенное переменной, заменяет ее предыдущее значение.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6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6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6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6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6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6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2968" cy="2534683"/>
          </a:xfrm>
        </p:spPr>
        <p:txBody>
          <a:bodyPr/>
          <a:lstStyle/>
          <a:p>
            <a:pPr algn="l"/>
            <a:r>
              <a:rPr lang="ru-RU" alt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Задача.</a:t>
            </a:r>
            <a:r>
              <a:rPr lang="ru-RU" alt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br>
              <a:rPr lang="ru-RU" alt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Написать алгоритм сложения двух целых чисел  </a:t>
            </a:r>
            <a:r>
              <a:rPr lang="ru-RU" altLang="ru-RU" sz="3200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altLang="ru-RU" sz="32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altLang="ru-RU" sz="3200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</a:t>
            </a:r>
            <a:r>
              <a:rPr lang="ru-RU" altLang="ru-RU" sz="32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Результат сложения записать в виде переменной </a:t>
            </a:r>
            <a:r>
              <a:rPr lang="ru-RU" altLang="ru-RU" sz="3200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14313" y="214313"/>
            <a:ext cx="8786812" cy="6357937"/>
          </a:xfrm>
          <a:prstGeom prst="roundRect">
            <a:avLst>
              <a:gd name="adj" fmla="val 21313"/>
            </a:avLst>
          </a:prstGeom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0243" name="TextBox 5"/>
          <p:cNvSpPr txBox="1">
            <a:spLocks noChangeArrowheads="1"/>
          </p:cNvSpPr>
          <p:nvPr/>
        </p:nvSpPr>
        <p:spPr bwMode="auto">
          <a:xfrm>
            <a:off x="1857375" y="714375"/>
            <a:ext cx="5429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Линейный алгоритм</a:t>
            </a:r>
            <a:endParaRPr lang="ru-RU" sz="3600" b="1" i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42938" y="1857375"/>
            <a:ext cx="8177534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514350" indent="-514350">
              <a:buFontTx/>
              <a:buAutoNum type="arabicPeriod"/>
            </a:pP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Ввод  исходных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данных.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Tx/>
              <a:buAutoNum type="arabicPeriod"/>
            </a:pP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Получение промежуточных данных, искомых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результатов.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Tx/>
              <a:buAutoNum type="arabicPeriod"/>
            </a:pP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Вывод искомого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результата.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400"/>
                            </p:stCondLst>
                            <p:childTnLst>
                              <p:par>
                                <p:cTn id="11" presetID="3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50"/>
                            </p:stCondLst>
                            <p:childTnLst>
                              <p:par>
                                <p:cTn id="17" presetID="3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pPr algn="l"/>
            <a:r>
              <a:rPr lang="ru-RU" altLang="ru-RU" sz="28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8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quarter" idx="4294967295"/>
          </p:nvPr>
        </p:nvSpPr>
        <p:spPr>
          <a:xfrm>
            <a:off x="323528" y="1739632"/>
            <a:ext cx="4103311" cy="492972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 indent="0" algn="ctr"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400" dirty="0">
                <a:solidFill>
                  <a:srgbClr val="0066FF"/>
                </a:solidFill>
                <a:latin typeface="Arial" charset="0"/>
                <a:cs typeface="Arial" charset="0"/>
              </a:rPr>
              <a:t>Алгоритмический </a:t>
            </a:r>
            <a:r>
              <a:rPr lang="ru-RU" altLang="ru-RU" sz="2400" dirty="0" smtClean="0">
                <a:solidFill>
                  <a:srgbClr val="0066FF"/>
                </a:solidFill>
                <a:latin typeface="Arial" charset="0"/>
                <a:cs typeface="Arial" charset="0"/>
              </a:rPr>
              <a:t>язык </a:t>
            </a:r>
            <a:r>
              <a:rPr lang="ru-RU" altLang="ru-RU" sz="1600" i="1" dirty="0" smtClean="0">
                <a:solidFill>
                  <a:srgbClr val="0066FF"/>
                </a:solidFill>
                <a:latin typeface="Arial" charset="0"/>
                <a:cs typeface="Arial" charset="0"/>
              </a:rPr>
              <a:t>(словесная форма)</a:t>
            </a:r>
            <a:endParaRPr lang="ru-RU" altLang="ru-RU" sz="1600" i="1" dirty="0">
              <a:solidFill>
                <a:srgbClr val="0066FF"/>
              </a:solidFill>
              <a:latin typeface="Arial" charset="0"/>
              <a:cs typeface="Arial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алг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сложение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alt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  А, В, С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alt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нач</a:t>
            </a:r>
            <a:endParaRPr lang="ru-RU" alt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ввод А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ввод В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С 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:=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+ В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вывод С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	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4294967295"/>
          </p:nvPr>
        </p:nvSpPr>
        <p:spPr>
          <a:xfrm>
            <a:off x="4645152" y="1196752"/>
            <a:ext cx="4175320" cy="4929728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ru-RU" altLang="ru-RU" dirty="0">
                <a:solidFill>
                  <a:srgbClr val="0066FF"/>
                </a:solidFill>
              </a:rPr>
              <a:t>Блок-схема</a:t>
            </a:r>
          </a:p>
          <a:p>
            <a:endParaRPr lang="ru-RU" dirty="0"/>
          </a:p>
        </p:txBody>
      </p:sp>
      <p:sp>
        <p:nvSpPr>
          <p:cNvPr id="11" name="AutoShape 11"/>
          <p:cNvSpPr>
            <a:spLocks noChangeArrowheads="1"/>
          </p:cNvSpPr>
          <p:nvPr/>
        </p:nvSpPr>
        <p:spPr bwMode="auto">
          <a:xfrm>
            <a:off x="5796136" y="6093296"/>
            <a:ext cx="2016224" cy="520824"/>
          </a:xfrm>
          <a:prstGeom prst="flowChartTerminator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200" dirty="0"/>
              <a:t>конец</a:t>
            </a:r>
          </a:p>
        </p:txBody>
      </p:sp>
      <p:grpSp>
        <p:nvGrpSpPr>
          <p:cNvPr id="14" name="Группа 13"/>
          <p:cNvGrpSpPr/>
          <p:nvPr/>
        </p:nvGrpSpPr>
        <p:grpSpPr>
          <a:xfrm>
            <a:off x="5220072" y="1772816"/>
            <a:ext cx="3240360" cy="4320480"/>
            <a:chOff x="5735638" y="3352800"/>
            <a:chExt cx="1752600" cy="2286000"/>
          </a:xfrm>
        </p:grpSpPr>
        <p:sp>
          <p:nvSpPr>
            <p:cNvPr id="5" name="AutoShape 5"/>
            <p:cNvSpPr>
              <a:spLocks noChangeArrowheads="1"/>
            </p:cNvSpPr>
            <p:nvPr/>
          </p:nvSpPr>
          <p:spPr bwMode="auto">
            <a:xfrm>
              <a:off x="5735638" y="3886200"/>
              <a:ext cx="1752600" cy="304800"/>
            </a:xfrm>
            <a:prstGeom prst="flowChartInputOutpu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ru-RU" altLang="ru-RU" sz="3200" dirty="0"/>
                <a:t>Ввод </a:t>
              </a:r>
              <a:r>
                <a:rPr lang="ru-RU" altLang="ru-RU" sz="3200" b="1" dirty="0"/>
                <a:t>А, В</a:t>
              </a:r>
            </a:p>
          </p:txBody>
        </p:sp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6040438" y="4419600"/>
              <a:ext cx="1143000" cy="45720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ru-RU" altLang="ru-RU" sz="3200" b="1" dirty="0"/>
                <a:t>С</a:t>
              </a:r>
              <a:r>
                <a:rPr lang="en-US" altLang="ru-RU" sz="3200" b="1" dirty="0"/>
                <a:t>:=A+B</a:t>
              </a:r>
              <a:endParaRPr lang="ru-RU" altLang="ru-RU" sz="3200" b="1" dirty="0"/>
            </a:p>
          </p:txBody>
        </p:sp>
        <p:sp>
          <p:nvSpPr>
            <p:cNvPr id="7" name="Line 7"/>
            <p:cNvSpPr>
              <a:spLocks noChangeShapeType="1"/>
            </p:cNvSpPr>
            <p:nvPr/>
          </p:nvSpPr>
          <p:spPr bwMode="auto">
            <a:xfrm>
              <a:off x="6605588" y="4191000"/>
              <a:ext cx="0" cy="2286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Line 8"/>
            <p:cNvSpPr>
              <a:spLocks noChangeShapeType="1"/>
            </p:cNvSpPr>
            <p:nvPr/>
          </p:nvSpPr>
          <p:spPr bwMode="auto">
            <a:xfrm>
              <a:off x="6605588" y="3657600"/>
              <a:ext cx="0" cy="2286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" name="AutoShape 9"/>
            <p:cNvSpPr>
              <a:spLocks noChangeArrowheads="1"/>
            </p:cNvSpPr>
            <p:nvPr/>
          </p:nvSpPr>
          <p:spPr bwMode="auto">
            <a:xfrm>
              <a:off x="6019800" y="3352800"/>
              <a:ext cx="1143000" cy="304800"/>
            </a:xfrm>
            <a:prstGeom prst="flowChartTerminator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ru-RU" altLang="ru-RU" sz="3200" dirty="0"/>
                <a:t>начало</a:t>
              </a:r>
            </a:p>
          </p:txBody>
        </p:sp>
        <p:sp>
          <p:nvSpPr>
            <p:cNvPr id="10" name="Line 10"/>
            <p:cNvSpPr>
              <a:spLocks noChangeShapeType="1"/>
            </p:cNvSpPr>
            <p:nvPr/>
          </p:nvSpPr>
          <p:spPr bwMode="auto">
            <a:xfrm>
              <a:off x="6605588" y="5410200"/>
              <a:ext cx="0" cy="2286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" name="AutoShape 12"/>
            <p:cNvSpPr>
              <a:spLocks noChangeArrowheads="1"/>
            </p:cNvSpPr>
            <p:nvPr/>
          </p:nvSpPr>
          <p:spPr bwMode="auto">
            <a:xfrm>
              <a:off x="5735638" y="5105400"/>
              <a:ext cx="1752600" cy="304800"/>
            </a:xfrm>
            <a:prstGeom prst="flowChartInputOutpu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ru-RU" altLang="ru-RU" sz="3200" dirty="0"/>
                <a:t>Вывод </a:t>
              </a:r>
              <a:r>
                <a:rPr lang="en-US" altLang="ru-RU" sz="3200" b="1" dirty="0"/>
                <a:t>C</a:t>
              </a:r>
              <a:endParaRPr lang="ru-RU" altLang="ru-RU" sz="3200" b="1" dirty="0"/>
            </a:p>
          </p:txBody>
        </p:sp>
        <p:sp>
          <p:nvSpPr>
            <p:cNvPr id="13" name="Line 13"/>
            <p:cNvSpPr>
              <a:spLocks noChangeShapeType="1"/>
            </p:cNvSpPr>
            <p:nvPr/>
          </p:nvSpPr>
          <p:spPr bwMode="auto">
            <a:xfrm>
              <a:off x="6605588" y="4876800"/>
              <a:ext cx="0" cy="2286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5" name="Прямоугольник 14"/>
          <p:cNvSpPr/>
          <p:nvPr/>
        </p:nvSpPr>
        <p:spPr>
          <a:xfrm>
            <a:off x="251520" y="1700808"/>
            <a:ext cx="3888432" cy="48245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4644008" y="1340768"/>
            <a:ext cx="4176464" cy="532859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09280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Трассировка: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half" idx="2"/>
          </p:nvPr>
        </p:nvGraphicFramePr>
        <p:xfrm>
          <a:off x="611560" y="1340768"/>
          <a:ext cx="8208912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228"/>
                <a:gridCol w="2052228"/>
                <a:gridCol w="2052228"/>
                <a:gridCol w="2052228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Команда </a:t>
                      </a:r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А:= 3</a:t>
                      </a:r>
                    </a:p>
                    <a:p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В:= 5</a:t>
                      </a:r>
                    </a:p>
                    <a:p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С:=А+В</a:t>
                      </a:r>
                    </a:p>
                    <a:p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611560" y="1340768"/>
            <a:ext cx="2088232" cy="684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699792" y="1340768"/>
            <a:ext cx="6120680" cy="684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11560" y="2060848"/>
            <a:ext cx="2016224" cy="100811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699792" y="2060848"/>
            <a:ext cx="2016224" cy="100811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788024" y="2060848"/>
            <a:ext cx="3960440" cy="100811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611560" y="3212976"/>
            <a:ext cx="2016224" cy="108012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2699792" y="3212976"/>
            <a:ext cx="1944216" cy="108012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788024" y="3212976"/>
            <a:ext cx="1908000" cy="1044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6876256" y="3212976"/>
            <a:ext cx="1872208" cy="100811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683568" y="4444502"/>
            <a:ext cx="1889368" cy="100072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2699792" y="4437112"/>
            <a:ext cx="1944216" cy="100811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4788024" y="4437112"/>
            <a:ext cx="1944216" cy="100811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6876256" y="4437112"/>
            <a:ext cx="1944216" cy="100811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1180720"/>
          </a:xfrm>
        </p:spPr>
        <p:txBody>
          <a:bodyPr>
            <a:noAutofit/>
          </a:bodyPr>
          <a:lstStyle/>
          <a:p>
            <a:pPr algn="l"/>
            <a:r>
              <a:rPr lang="ru-RU" alt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Задача</a:t>
            </a:r>
            <a:r>
              <a:rPr lang="ru-RU" altLang="ru-RU" sz="2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. Написать </a:t>
            </a:r>
            <a:r>
              <a:rPr lang="ru-RU" altLang="ru-RU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наиболее короткий алгоритм </a:t>
            </a:r>
            <a:r>
              <a:rPr lang="ru-RU" altLang="ru-RU" sz="2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вычисления </a:t>
            </a:r>
            <a:r>
              <a:rPr lang="en-US" altLang="ru-RU" sz="2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/>
            </a:r>
            <a:br>
              <a:rPr lang="en-US" altLang="ru-RU" sz="2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</a:br>
            <a:r>
              <a:rPr lang="ru-RU" altLang="ru-RU" sz="2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 Выражение </a:t>
            </a:r>
            <a:r>
              <a:rPr lang="ru-RU" altLang="ru-RU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может содержать только одну 		     арифметическую </a:t>
            </a:r>
            <a:r>
              <a:rPr lang="ru-RU" altLang="ru-RU" sz="2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операцию.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4294967295"/>
          </p:nvPr>
        </p:nvSpPr>
        <p:spPr>
          <a:xfrm>
            <a:off x="4645152" y="1628800"/>
            <a:ext cx="3822192" cy="5229200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en-US" altLang="ru-RU" b="1" dirty="0" smtClean="0"/>
              <a:t> </a:t>
            </a:r>
            <a:r>
              <a:rPr lang="ru-RU" altLang="ru-RU" b="1" dirty="0" smtClean="0"/>
              <a:t>Таблица </a:t>
            </a:r>
            <a:r>
              <a:rPr lang="ru-RU" altLang="ru-RU" b="1" dirty="0"/>
              <a:t>трассировки:</a:t>
            </a:r>
          </a:p>
          <a:p>
            <a:endParaRPr lang="ru-RU" dirty="0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489342478"/>
              </p:ext>
            </p:extLst>
          </p:nvPr>
        </p:nvGraphicFramePr>
        <p:xfrm>
          <a:off x="2051720" y="491268"/>
          <a:ext cx="1584176" cy="561468"/>
        </p:xfrm>
        <a:graphic>
          <a:graphicData uri="http://schemas.openxmlformats.org/presentationml/2006/ole">
            <p:oleObj spid="_x0000_s43010" name="Формула" r:id="rId3" imgW="469696" imgH="190417" progId="">
              <p:embed/>
            </p:oleObj>
          </a:graphicData>
        </a:graphic>
      </p:graphicFrame>
      <p:sp>
        <p:nvSpPr>
          <p:cNvPr id="6" name="Text Box 4"/>
          <p:cNvSpPr txBox="1">
            <a:spLocks noGrp="1" noChangeArrowheads="1"/>
          </p:cNvSpPr>
          <p:nvPr>
            <p:ph sz="quarter" idx="4294967295"/>
          </p:nvPr>
        </p:nvSpPr>
        <p:spPr bwMode="auto">
          <a:xfrm>
            <a:off x="179512" y="2132856"/>
            <a:ext cx="3822192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indent="0" algn="l">
              <a:spcBef>
                <a:spcPts val="0"/>
              </a:spcBef>
              <a:buNone/>
            </a:pP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алг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степень_8</a:t>
            </a:r>
          </a:p>
          <a:p>
            <a:pPr marL="0" indent="0" algn="l">
              <a:spcBef>
                <a:spcPts val="0"/>
              </a:spcBef>
              <a:buNone/>
            </a:pPr>
            <a:r>
              <a:rPr lang="ru-RU" alt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  </a:t>
            </a:r>
            <a:r>
              <a:rPr lang="en-US" alt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ru-RU" alt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ru-RU" alt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l">
              <a:spcBef>
                <a:spcPts val="0"/>
              </a:spcBef>
              <a:buNone/>
            </a:pPr>
            <a:r>
              <a:rPr lang="ru-RU" alt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нач</a:t>
            </a:r>
            <a:endParaRPr lang="ru-RU" alt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l">
              <a:spcBef>
                <a:spcPts val="0"/>
              </a:spcBef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ввод 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l">
              <a:spcBef>
                <a:spcPts val="0"/>
              </a:spcBef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:= X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X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l">
              <a:spcBef>
                <a:spcPts val="0"/>
              </a:spcBef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:= X * X</a:t>
            </a:r>
          </a:p>
          <a:p>
            <a:pPr marL="0" indent="0" algn="l">
              <a:spcBef>
                <a:spcPts val="0"/>
              </a:spcBef>
              <a:buNone/>
            </a:pP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Y := X * X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l">
              <a:spcBef>
                <a:spcPts val="0"/>
              </a:spcBef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вывод 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l">
              <a:spcBef>
                <a:spcPts val="0"/>
              </a:spcBef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	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716388"/>
            <a:ext cx="2315418" cy="4024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93923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274638"/>
            <a:ext cx="8686800" cy="1143000"/>
          </a:xfrm>
        </p:spPr>
        <p:txBody>
          <a:bodyPr>
            <a:noAutofit/>
          </a:bodyPr>
          <a:lstStyle/>
          <a:p>
            <a:r>
              <a:rPr lang="ru-RU" sz="28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</a:t>
            </a:r>
            <a:r>
              <a:rPr lang="ru-RU" sz="2800" i="1" kern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Даны </a:t>
            </a:r>
            <a:r>
              <a:rPr lang="ru-RU" sz="2800" i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две простые дроби. Получить дробь, являющуюся результатом деления одной на </a:t>
            </a:r>
            <a:r>
              <a:rPr lang="ru-RU" sz="2800" i="1" kern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другую.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42774" t="52500" r="31445" b="32500"/>
          <a:stretch>
            <a:fillRect/>
          </a:stretch>
        </p:blipFill>
        <p:spPr bwMode="auto">
          <a:xfrm>
            <a:off x="899592" y="1916832"/>
            <a:ext cx="7372350" cy="2871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446323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6544" t="24375" r="60062" b="16562"/>
          <a:stretch>
            <a:fillRect/>
          </a:stretch>
        </p:blipFill>
        <p:spPr bwMode="auto">
          <a:xfrm>
            <a:off x="5076056" y="188640"/>
            <a:ext cx="3888432" cy="6480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45763" t="24375" r="22656" b="16562"/>
          <a:stretch>
            <a:fillRect/>
          </a:stretch>
        </p:blipFill>
        <p:spPr bwMode="auto">
          <a:xfrm>
            <a:off x="323528" y="260648"/>
            <a:ext cx="4680520" cy="6336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800421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4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§ </a:t>
            </a:r>
            <a:r>
              <a:rPr lang="ru-RU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10, </a:t>
            </a:r>
            <a:endParaRPr lang="ru-RU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4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№</a:t>
            </a:r>
            <a:r>
              <a:rPr lang="ru-RU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7-9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kern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197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0"/>
            <a:ext cx="86764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u="sng" dirty="0" smtClean="0"/>
              <a:t>Задача:</a:t>
            </a:r>
            <a:r>
              <a:rPr lang="ru-RU" sz="3600" dirty="0" smtClean="0"/>
              <a:t> </a:t>
            </a:r>
          </a:p>
          <a:p>
            <a:r>
              <a:rPr lang="ru-RU" sz="3600" i="1" dirty="0" smtClean="0"/>
              <a:t>составить алгоритм вычисления площади треугольника. 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82883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kern="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Алгоритмы, результатами выполнения которых являются числовые величины, называются </a:t>
            </a:r>
            <a:r>
              <a:rPr lang="ru-RU" b="1" u="sng" kern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вычислительными алгоритмами.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14313" y="214313"/>
            <a:ext cx="8786812" cy="6357937"/>
          </a:xfrm>
          <a:prstGeom prst="roundRect">
            <a:avLst>
              <a:gd name="adj" fmla="val 21313"/>
            </a:avLst>
          </a:prstGeom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9219" name="TextBox 5"/>
          <p:cNvSpPr txBox="1">
            <a:spLocks noChangeArrowheads="1"/>
          </p:cNvSpPr>
          <p:nvPr/>
        </p:nvSpPr>
        <p:spPr bwMode="auto">
          <a:xfrm>
            <a:off x="857250" y="714375"/>
            <a:ext cx="5429250" cy="507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 b="1" i="1">
                <a:latin typeface="Times New Roman" pitchFamily="18" charset="0"/>
                <a:cs typeface="Times New Roman" pitchFamily="18" charset="0"/>
              </a:rPr>
              <a:t>Program P1;</a:t>
            </a:r>
          </a:p>
          <a:p>
            <a:r>
              <a:rPr lang="ru-RU" sz="3600" b="1" i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>
                <a:latin typeface="Times New Roman" pitchFamily="18" charset="0"/>
                <a:cs typeface="Times New Roman" pitchFamily="18" charset="0"/>
              </a:rPr>
              <a:t>var </a:t>
            </a:r>
            <a:r>
              <a:rPr lang="en-US" sz="3600" i="1">
                <a:latin typeface="Times New Roman" pitchFamily="18" charset="0"/>
                <a:cs typeface="Times New Roman" pitchFamily="18" charset="0"/>
              </a:rPr>
              <a:t>a, b, c, d : integer;</a:t>
            </a:r>
          </a:p>
          <a:p>
            <a:r>
              <a:rPr lang="en-US" sz="3600" b="1" i="1">
                <a:latin typeface="Times New Roman" pitchFamily="18" charset="0"/>
                <a:cs typeface="Times New Roman" pitchFamily="18" charset="0"/>
              </a:rPr>
              <a:t>begin</a:t>
            </a:r>
          </a:p>
          <a:p>
            <a:r>
              <a:rPr lang="en-US" sz="3600" i="1">
                <a:latin typeface="Times New Roman" pitchFamily="18" charset="0"/>
                <a:cs typeface="Times New Roman" pitchFamily="18" charset="0"/>
              </a:rPr>
              <a:t>a: = 5;</a:t>
            </a:r>
          </a:p>
          <a:p>
            <a:r>
              <a:rPr lang="en-US" sz="3600" i="1">
                <a:latin typeface="Times New Roman" pitchFamily="18" charset="0"/>
                <a:cs typeface="Times New Roman" pitchFamily="18" charset="0"/>
              </a:rPr>
              <a:t>b: =2;</a:t>
            </a:r>
          </a:p>
          <a:p>
            <a:r>
              <a:rPr lang="en-US" sz="3600" i="1">
                <a:latin typeface="Times New Roman" pitchFamily="18" charset="0"/>
                <a:cs typeface="Times New Roman" pitchFamily="18" charset="0"/>
              </a:rPr>
              <a:t>c: = a-b;</a:t>
            </a:r>
          </a:p>
          <a:p>
            <a:r>
              <a:rPr lang="en-US" sz="3600" i="1">
                <a:latin typeface="Times New Roman" pitchFamily="18" charset="0"/>
                <a:cs typeface="Times New Roman" pitchFamily="18" charset="0"/>
              </a:rPr>
              <a:t>d: = c*b;</a:t>
            </a:r>
          </a:p>
          <a:p>
            <a:r>
              <a:rPr lang="en-US" sz="3600" b="1" i="1">
                <a:latin typeface="Times New Roman" pitchFamily="18" charset="0"/>
                <a:cs typeface="Times New Roman" pitchFamily="18" charset="0"/>
              </a:rPr>
              <a:t>writeln</a:t>
            </a:r>
            <a:r>
              <a:rPr lang="en-US" sz="3600" i="1">
                <a:latin typeface="Times New Roman" pitchFamily="18" charset="0"/>
                <a:cs typeface="Times New Roman" pitchFamily="18" charset="0"/>
              </a:rPr>
              <a:t> (c, d);</a:t>
            </a:r>
          </a:p>
          <a:p>
            <a:r>
              <a:rPr lang="en-US" sz="3600" b="1" i="1">
                <a:latin typeface="Times New Roman" pitchFamily="18" charset="0"/>
                <a:cs typeface="Times New Roman" pitchFamily="18" charset="0"/>
              </a:rPr>
              <a:t>end.</a:t>
            </a:r>
            <a:endParaRPr lang="ru-RU" sz="3600" b="1" i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941</TotalTime>
  <Words>315</Words>
  <Application>Microsoft Office PowerPoint</Application>
  <PresentationFormat>Экран (4:3)</PresentationFormat>
  <Paragraphs>107</Paragraphs>
  <Slides>20</Slides>
  <Notes>3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Times New Roman</vt:lpstr>
      <vt:lpstr>Тема Office</vt:lpstr>
      <vt:lpstr>Формула</vt:lpstr>
      <vt:lpstr>Слайд 1</vt:lpstr>
      <vt:lpstr>Слайд 2</vt:lpstr>
      <vt:lpstr>Слайд 3</vt:lpstr>
      <vt:lpstr>Слайд 4</vt:lpstr>
      <vt:lpstr>Слайд 5</vt:lpstr>
      <vt:lpstr>Слайд 6</vt:lpstr>
      <vt:lpstr>I. ВЫПОЛНЕНИЕ КОМАНД ПРИСВАИВАНИЯ</vt:lpstr>
      <vt:lpstr>II. Свойства присваивания. </vt:lpstr>
      <vt:lpstr>Задача.   Написать алгоритм сложения двух целых чисел  А и В.  Результат сложения записать в виде переменной С.</vt:lpstr>
      <vt:lpstr>Слайд 10</vt:lpstr>
      <vt:lpstr> </vt:lpstr>
      <vt:lpstr>Трассировка:</vt:lpstr>
      <vt:lpstr>Задача. Написать наиболее короткий алгоритм вычисления   Выражение может содержать только одну        арифметическую операцию.</vt:lpstr>
      <vt:lpstr>Задача. Даны две простые дроби. Получить дробь, являющуюся результатом деления одной на другую.</vt:lpstr>
      <vt:lpstr>Слайд 15</vt:lpstr>
      <vt:lpstr>Слайд 16</vt:lpstr>
      <vt:lpstr>Домашнее задание</vt:lpstr>
      <vt:lpstr>Слайд 18</vt:lpstr>
      <vt:lpstr>Слайд 19</vt:lpstr>
      <vt:lpstr>Слайд 20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tatjanapdbr@outlook.com</cp:lastModifiedBy>
  <cp:revision>89</cp:revision>
  <dcterms:created xsi:type="dcterms:W3CDTF">2012-10-19T16:03:24Z</dcterms:created>
  <dcterms:modified xsi:type="dcterms:W3CDTF">2022-11-18T19:34:37Z</dcterms:modified>
</cp:coreProperties>
</file>