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81" r:id="rId2"/>
    <p:sldId id="282" r:id="rId3"/>
    <p:sldId id="283" r:id="rId4"/>
    <p:sldId id="284" r:id="rId5"/>
    <p:sldId id="265" r:id="rId6"/>
    <p:sldId id="266" r:id="rId7"/>
    <p:sldId id="264" r:id="rId8"/>
    <p:sldId id="289" r:id="rId9"/>
    <p:sldId id="291" r:id="rId10"/>
    <p:sldId id="290" r:id="rId11"/>
    <p:sldId id="268" r:id="rId12"/>
    <p:sldId id="262" r:id="rId13"/>
    <p:sldId id="270" r:id="rId14"/>
    <p:sldId id="285" r:id="rId15"/>
    <p:sldId id="286" r:id="rId16"/>
    <p:sldId id="287" r:id="rId17"/>
    <p:sldId id="288" r:id="rId18"/>
    <p:sldId id="27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CB412E70-6F95-4484-962D-2A073A5F2B8D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E48E95AD-B38F-4510-8DA3-07A5D25129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12E70-6F95-4484-962D-2A073A5F2B8D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95AD-B38F-4510-8DA3-07A5D25129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12E70-6F95-4484-962D-2A073A5F2B8D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95AD-B38F-4510-8DA3-07A5D25129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12E70-6F95-4484-962D-2A073A5F2B8D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95AD-B38F-4510-8DA3-07A5D25129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12E70-6F95-4484-962D-2A073A5F2B8D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95AD-B38F-4510-8DA3-07A5D25129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12E70-6F95-4484-962D-2A073A5F2B8D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95AD-B38F-4510-8DA3-07A5D25129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12E70-6F95-4484-962D-2A073A5F2B8D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95AD-B38F-4510-8DA3-07A5D25129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CB412E70-6F95-4484-962D-2A073A5F2B8D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E48E95AD-B38F-4510-8DA3-07A5D25129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CB412E70-6F95-4484-962D-2A073A5F2B8D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E48E95AD-B38F-4510-8DA3-07A5D25129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12E70-6F95-4484-962D-2A073A5F2B8D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95AD-B38F-4510-8DA3-07A5D25129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12E70-6F95-4484-962D-2A073A5F2B8D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95AD-B38F-4510-8DA3-07A5D25129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CB412E70-6F95-4484-962D-2A073A5F2B8D}" type="datetimeFigureOut">
              <a:rPr lang="ru-RU" smtClean="0"/>
              <a:pPr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E48E95AD-B38F-4510-8DA3-07A5D251295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115616" y="1484784"/>
            <a:ext cx="640871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26262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Методики, технологии, используемые на уроках информатики для успешности обучающихся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Активные методы обучения способствуют развитию успешности обучающихся: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blinds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827584" y="620688"/>
            <a:ext cx="741682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Активные методы вхождения в тему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Метод: «Иллюстративные ожидания»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Сущность: обобщение иллюстратором опасений и ожиданий члена группы при изучении нового раздела.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Форма выражения: графический образ: схема, таблица, эскиз.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Что развивает: метод формирует умение рационально использовать технические средства, развивает у учащихся умение представлять информацию, выраженную устной речью графическими образами.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Пример: в 7 классе при изучении раздела «Архитектура ЭВМ», предлагаю обучающимся объединиться в пары, высказаться о том, что они ожидают в процессе изучения темы и какие опасения испытывают. Выбранный иллюстратор во время выступления подготовит в графическом редакторе небольшой набросок, изображающий сказанное.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blinds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683568" y="1487299"/>
            <a:ext cx="7884369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968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Активные методы работы над темой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Метод «Древо мудрости»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Сущность: работа над темой, возможность выбора задания.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Форма выражения: вопросы по теме, основанные на различных уровнях мышления.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Что развивает: метод развивает критическое мышление: умение видеть проблему, пути ее решения, находить нужную информацию, сотрудничать, принимать мнение других, оценивать свою работу и работу своих товарищей.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Пример: я пишу записку (или каждый ученик), в которой задаю вопрос по тексту учебника. Заворачиваем записку, крепим ее скрепкой к дереву. В конце урока обучающиеся по очереди каждый подходит к дереву, «срывает» записку и как можно более полно дома готовит ответ на вопрос.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blinds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88640"/>
            <a:ext cx="74168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5397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Листочки разных цветов: желтые, зеленые, красные. Вопросы распределены по уровням сложности: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желтые (</a:t>
            </a:r>
            <a:r>
              <a:rPr lang="ru-RU" i="1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уровень знания, понимания и применения</a:t>
            </a:r>
            <a:r>
              <a:rPr lang="ru-RU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Назовите свойства алгоритма.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Приведите примеры исполнителей из жизни (сказок).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Почему Робот является формальным исполнителем?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Напишите алгоритм «Переход через дорогу»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Как будет выглядеть рабочее поле после выполнения Роботом приведенного алгоритма?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зеленые (</a:t>
            </a:r>
            <a:r>
              <a:rPr lang="ru-RU" i="1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уровень анализа и синтеза</a:t>
            </a:r>
            <a:r>
              <a:rPr lang="ru-RU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Приведите примеры задач, которые нельзя решить с помощью цикла «N раз», а цикл «Пока» позволяет это сделать.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Изобразить блок-схему и определить тип алгоритма фрагмента стихотворения.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Как вы думаете, может ли старая, умная собака передать алгоритм поведения (например, на охоте или на прогулке) молодой и бестолковой?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Напишите алгоритм, при выполнении которого Робот выдаст сообщение «Не могу».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красные (</a:t>
            </a:r>
            <a:r>
              <a:rPr lang="ru-RU" i="1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уровень оценки</a:t>
            </a:r>
            <a:r>
              <a:rPr lang="ru-RU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Какими качествами должен обладать исполнитель, чтобы быть полезным человеку?</a:t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Всегда ли можно жить по алгоритму?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blinds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451177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Игровые технологии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484784"/>
            <a:ext cx="7488832" cy="4032448"/>
          </a:xfrm>
        </p:spPr>
        <p:txBody>
          <a:bodyPr>
            <a:normAutofit/>
          </a:bodyPr>
          <a:lstStyle/>
          <a:p>
            <a:r>
              <a:rPr lang="ru-RU" dirty="0" smtClean="0"/>
              <a:t>Сущность: Имитационная игра, учащиеся принимают роль.</a:t>
            </a:r>
          </a:p>
          <a:p>
            <a:r>
              <a:rPr lang="ru-RU" dirty="0" smtClean="0"/>
              <a:t>Форма выражения: Выполнение заданий в соответствии с замыслом игры и ролью.</a:t>
            </a:r>
          </a:p>
          <a:p>
            <a:r>
              <a:rPr lang="ru-RU" dirty="0" smtClean="0"/>
              <a:t>Что развивает: Метод развивает умение принимать решения и быстро увидеть результат, приобретая, таким образом, свой собственный опыт.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3368492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7128792" cy="1603305"/>
          </a:xfrm>
        </p:spPr>
        <p:txBody>
          <a:bodyPr>
            <a:noAutofit/>
          </a:bodyPr>
          <a:lstStyle/>
          <a:p>
            <a:r>
              <a:rPr lang="ru-RU" sz="2800" dirty="0" smtClean="0"/>
              <a:t>Пример: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2420888"/>
            <a:ext cx="6912768" cy="2952328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Деловая </a:t>
            </a:r>
            <a:r>
              <a:rPr lang="ru-RU" dirty="0" smtClean="0"/>
              <a:t>игра представляет собой коллективное мероприятие, где взаимодействуют несколько игроков, принимающих решения в ситуации, моделирующей реальную, а </a:t>
            </a:r>
            <a:r>
              <a:rPr lang="ru-RU" dirty="0" smtClean="0"/>
              <a:t>учитель направляет </a:t>
            </a:r>
            <a:r>
              <a:rPr lang="ru-RU" dirty="0" smtClean="0"/>
              <a:t>игру, </a:t>
            </a:r>
            <a:r>
              <a:rPr lang="ru-RU" dirty="0" smtClean="0"/>
              <a:t>анализирует </a:t>
            </a:r>
            <a:r>
              <a:rPr lang="ru-RU" dirty="0" smtClean="0"/>
              <a:t>и </a:t>
            </a:r>
            <a:r>
              <a:rPr lang="ru-RU" dirty="0" smtClean="0"/>
              <a:t>оценивает </a:t>
            </a:r>
            <a:r>
              <a:rPr lang="ru-RU" dirty="0" smtClean="0"/>
              <a:t>действия игроков. </a:t>
            </a:r>
            <a:r>
              <a:rPr lang="ru-RU" b="1" i="1" dirty="0" smtClean="0"/>
              <a:t>Например, «Редакция журнала», «Компьютерная фирма», «Научно-исследовательский институт».</a:t>
            </a:r>
          </a:p>
          <a:p>
            <a:pPr marL="0" indent="355600" algn="just"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4633393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817583"/>
            <a:ext cx="7416823" cy="811218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Проблемное обучение</a:t>
            </a:r>
            <a:r>
              <a:rPr lang="en-US" sz="2800" b="1" dirty="0" smtClean="0"/>
              <a:t>: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628800"/>
            <a:ext cx="7344816" cy="4464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Пример </a:t>
            </a:r>
            <a:r>
              <a:rPr lang="ru-RU" dirty="0" smtClean="0"/>
              <a:t>задания для учащихся 8-ого класса при изучении темы </a:t>
            </a:r>
            <a:r>
              <a:rPr lang="ru-RU" b="1" dirty="0" smtClean="0"/>
              <a:t>«Кодирование информации»</a:t>
            </a:r>
            <a:r>
              <a:rPr lang="en-US" dirty="0" smtClean="0"/>
              <a:t>:</a:t>
            </a:r>
            <a:r>
              <a:rPr lang="ru-RU" dirty="0" smtClean="0"/>
              <a:t> Если «жало» - это двор, а «хна» - это «зев», то чему равна «ель»? А также «мель» и «щель»?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68906495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u="sng" dirty="0" smtClean="0"/>
              <a:t>Постановка проблемной 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2119257"/>
            <a:ext cx="6831861" cy="3603812"/>
          </a:xfrm>
        </p:spPr>
        <p:txBody>
          <a:bodyPr>
            <a:normAutofit fontScale="77500" lnSpcReduction="20000"/>
          </a:bodyPr>
          <a:lstStyle/>
          <a:p>
            <a:r>
              <a:rPr lang="ru-RU" b="1" i="1" dirty="0" smtClean="0"/>
              <a:t>Метод  </a:t>
            </a:r>
            <a:r>
              <a:rPr lang="ru-RU" b="1" i="1" dirty="0" smtClean="0"/>
              <a:t>“Удивляй!” </a:t>
            </a:r>
            <a:endParaRPr lang="ru-RU" dirty="0" smtClean="0"/>
          </a:p>
          <a:p>
            <a:r>
              <a:rPr lang="ru-RU" dirty="0" smtClean="0"/>
              <a:t>Универсальный приём, направленный на активизацию мыслительной деятельности и привлечение интереса к теме урока. Учитель находит такой угол зрения, при котором даже обыденное становится удивительным.</a:t>
            </a:r>
          </a:p>
          <a:p>
            <a:r>
              <a:rPr lang="ru-RU" dirty="0" smtClean="0"/>
              <a:t>Тема урока  «Процессор».  Заинтересовать обучающихся можно следующими фактами: что было бы, если бы процессор работал не со скоростью сотни миллионов байтов в секунду, а в привычном для человека ритме? Как часто получал бы он сигналы? Сигналы от клавиатуры он получал бы один раз в десять лет. Обработка слова «компьютер» занимала бы почти 100 лет. Перемещение указателя мыши из одного угла экрана в другой заняло бы тысячелетие.</a:t>
            </a:r>
          </a:p>
          <a:p>
            <a:endParaRPr lang="ru-RU" dirty="0"/>
          </a:p>
        </p:txBody>
      </p:sp>
    </p:spTree>
  </p:cSld>
  <p:clrMapOvr>
    <a:masterClrMapping/>
  </p:clrMapOvr>
  <p:transition>
    <p:blinds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Метод «Дебаты»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63040" y="2119256"/>
            <a:ext cx="6196405" cy="4262071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Урок  </a:t>
            </a:r>
            <a:r>
              <a:rPr lang="ru-RU" dirty="0" smtClean="0"/>
              <a:t>«Сервисы сети Интернет».</a:t>
            </a:r>
          </a:p>
          <a:p>
            <a:r>
              <a:rPr lang="ru-RU" dirty="0" smtClean="0"/>
              <a:t>Обучающимся заранее предлагается список тем с целью выявления достоинств и недостатков сервисов сети Интернет. На уроке  главная проблема для обсуждения - сеть Интернет – добро или зло? Урок начинается с обсуждения сообщений, подготовленных учащимися. Далее класс делится три на группы. Первая – сторонники сети Интернет, другая – их оппоненты, третья – независимые судьи. Первая приводит аргументы, показывающие пользу сети Интернет, а вторая называет недостатки. Задача для судей – вынести и аргументировать окончательный вердикт.  </a:t>
            </a:r>
          </a:p>
          <a:p>
            <a:endParaRPr lang="ru-RU" dirty="0"/>
          </a:p>
        </p:txBody>
      </p:sp>
    </p:spTree>
  </p:cSld>
  <p:clrMapOvr>
    <a:masterClrMapping/>
  </p:clrMapOvr>
  <p:transition>
    <p:blinds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6965245" cy="451178"/>
          </a:xfrm>
        </p:spPr>
        <p:txBody>
          <a:bodyPr>
            <a:normAutofit fontScale="90000"/>
          </a:bodyPr>
          <a:lstStyle/>
          <a:p>
            <a:r>
              <a:rPr lang="ru-RU" sz="2400" b="1" i="1" dirty="0" smtClean="0"/>
              <a:t>Метод  «Отсроченная отгадка» 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1052736"/>
            <a:ext cx="2952328" cy="4968552"/>
          </a:xfrm>
        </p:spPr>
        <p:txBody>
          <a:bodyPr>
            <a:noAutofit/>
          </a:bodyPr>
          <a:lstStyle/>
          <a:p>
            <a:r>
              <a:rPr lang="ru-RU" sz="1600" dirty="0" smtClean="0"/>
              <a:t>формирует </a:t>
            </a:r>
            <a:r>
              <a:rPr lang="ru-RU" sz="1600" dirty="0" smtClean="0"/>
              <a:t>умения анализировать и сопоставлять факты, определять противоречие, находить решение имеющимися ресурсами. </a:t>
            </a:r>
          </a:p>
          <a:p>
            <a:r>
              <a:rPr lang="ru-RU" sz="1600" dirty="0" smtClean="0"/>
              <a:t>Урок «Относительная и абсолютная адресация в </a:t>
            </a:r>
            <a:r>
              <a:rPr lang="en-US" sz="1600" dirty="0" smtClean="0"/>
              <a:t>Excel</a:t>
            </a:r>
            <a:r>
              <a:rPr lang="ru-RU" sz="1600" dirty="0" smtClean="0"/>
              <a:t>» Обучающимся предлагаю </a:t>
            </a:r>
            <a:r>
              <a:rPr lang="ru-RU" sz="1600" dirty="0" err="1" smtClean="0"/>
              <a:t>расчитать</a:t>
            </a:r>
            <a:r>
              <a:rPr lang="ru-RU" sz="1600" dirty="0" smtClean="0"/>
              <a:t> стоимость </a:t>
            </a:r>
            <a:r>
              <a:rPr lang="ru-RU" sz="1600" dirty="0" err="1" smtClean="0"/>
              <a:t>эл.энергии</a:t>
            </a:r>
            <a:r>
              <a:rPr lang="ru-RU" sz="1600" dirty="0" smtClean="0"/>
              <a:t>, </a:t>
            </a:r>
            <a:r>
              <a:rPr lang="ru-RU" sz="1600" dirty="0" smtClean="0"/>
              <a:t>зная </a:t>
            </a:r>
            <a:r>
              <a:rPr lang="ru-RU" sz="1600" dirty="0" smtClean="0"/>
              <a:t>тариф и </a:t>
            </a:r>
            <a:r>
              <a:rPr lang="ru-RU" sz="1600" dirty="0" smtClean="0"/>
              <a:t>заполнить таблицу</a:t>
            </a:r>
            <a:r>
              <a:rPr lang="ru-RU" sz="1600" dirty="0" smtClean="0"/>
              <a:t>:</a:t>
            </a:r>
            <a:endParaRPr lang="ru-RU" sz="1600" dirty="0" smtClean="0"/>
          </a:p>
          <a:p>
            <a:pPr fontAlgn="base"/>
            <a:r>
              <a:rPr lang="ru-RU" sz="1600" dirty="0" smtClean="0"/>
              <a:t> Действуя </a:t>
            </a:r>
            <a:r>
              <a:rPr lang="ru-RU" sz="1600" dirty="0" smtClean="0"/>
              <a:t>по алгоритму, изученному на прошлом уроке, обучающиеся быстро заметят, что их вычисления неверны. Обсуждаем, в чем их ошибка. Вместе делаем вывод и пытаемся сформулировать тему урока. 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139952" y="1628800"/>
          <a:ext cx="4248471" cy="4283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/>
                <a:gridCol w="1656184"/>
                <a:gridCol w="1656183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err="1" smtClean="0"/>
                        <a:t>Та-риф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3,</a:t>
                      </a:r>
                      <a:r>
                        <a:rPr lang="en-US" sz="2800" dirty="0" smtClean="0"/>
                        <a:t>7 </a:t>
                      </a:r>
                      <a:r>
                        <a:rPr lang="ru-RU" sz="2800" dirty="0" smtClean="0"/>
                        <a:t>р.</a:t>
                      </a:r>
                    </a:p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ru-RU" sz="1800" b="1" i="1" dirty="0" smtClean="0"/>
                        <a:t>№ кв.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1" dirty="0" smtClean="0"/>
                        <a:t>Расход </a:t>
                      </a:r>
                      <a:r>
                        <a:rPr lang="ru-RU" sz="1800" b="1" i="1" dirty="0" err="1" smtClean="0"/>
                        <a:t>эл.энергии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dirty="0" smtClean="0"/>
                        <a:t>Стоимость в рублях</a:t>
                      </a:r>
                      <a:endParaRPr lang="ru-RU" sz="1800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/>
                        <a:t>1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1040,00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/>
                        <a:t>2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1209,00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fontAlgn="base">
                        <a:buNone/>
                      </a:pPr>
                      <a:r>
                        <a:rPr lang="ru-RU" sz="1800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435,00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/>
                        <a:t>4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870,00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blinds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3" y="817582"/>
            <a:ext cx="4896544" cy="1202485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Интегрированные уроки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060848"/>
            <a:ext cx="7200800" cy="3888432"/>
          </a:xfrm>
        </p:spPr>
        <p:txBody>
          <a:bodyPr>
            <a:normAutofit/>
          </a:bodyPr>
          <a:lstStyle/>
          <a:p>
            <a:pPr marL="0" indent="355600" algn="just">
              <a:buNone/>
            </a:pPr>
            <a:r>
              <a:rPr lang="ru-RU" dirty="0"/>
              <a:t>Интересные </a:t>
            </a:r>
            <a:r>
              <a:rPr lang="ru-RU" dirty="0" smtClean="0"/>
              <a:t>интегрированные уроки получаются в </a:t>
            </a:r>
            <a:r>
              <a:rPr lang="ru-RU" dirty="0"/>
              <a:t>тандеме с </a:t>
            </a:r>
            <a:r>
              <a:rPr lang="ru-RU" dirty="0" smtClean="0"/>
              <a:t>математикой, биологией </a:t>
            </a:r>
            <a:r>
              <a:rPr lang="ru-RU" dirty="0"/>
              <a:t>и </a:t>
            </a:r>
            <a:r>
              <a:rPr lang="ru-RU" dirty="0" smtClean="0"/>
              <a:t>географией:</a:t>
            </a:r>
            <a:endParaRPr lang="ru-RU" dirty="0"/>
          </a:p>
          <a:p>
            <a:pPr marL="184150" indent="-184150">
              <a:buNone/>
            </a:pPr>
            <a:r>
              <a:rPr lang="ru-RU" dirty="0"/>
              <a:t>•	</a:t>
            </a:r>
            <a:r>
              <a:rPr lang="ru-RU" sz="2200" dirty="0" smtClean="0"/>
              <a:t>построение </a:t>
            </a:r>
            <a:r>
              <a:rPr lang="ru-RU" sz="2200" dirty="0"/>
              <a:t>и </a:t>
            </a:r>
            <a:r>
              <a:rPr lang="ru-RU" sz="2200" dirty="0" smtClean="0"/>
              <a:t>исследование </a:t>
            </a:r>
            <a:r>
              <a:rPr lang="ru-RU" sz="2200" dirty="0"/>
              <a:t>функций </a:t>
            </a:r>
            <a:r>
              <a:rPr lang="ru-RU" sz="2200" dirty="0" smtClean="0"/>
              <a:t>с </a:t>
            </a:r>
            <a:r>
              <a:rPr lang="ru-RU" sz="2200" dirty="0"/>
              <a:t>использованием </a:t>
            </a:r>
            <a:r>
              <a:rPr lang="ru-RU" sz="2200" dirty="0" smtClean="0"/>
              <a:t>  </a:t>
            </a:r>
            <a:r>
              <a:rPr lang="ru-RU" sz="2200" dirty="0"/>
              <a:t>табличного процессора </a:t>
            </a:r>
            <a:r>
              <a:rPr lang="ru-RU" sz="2200" dirty="0" err="1"/>
              <a:t>Excel</a:t>
            </a:r>
            <a:r>
              <a:rPr lang="ru-RU" sz="2200" dirty="0"/>
              <a:t>, </a:t>
            </a:r>
          </a:p>
          <a:p>
            <a:pPr marL="184150" indent="-184150">
              <a:buNone/>
            </a:pPr>
            <a:r>
              <a:rPr lang="ru-RU" sz="2200" dirty="0"/>
              <a:t>•	</a:t>
            </a:r>
            <a:r>
              <a:rPr lang="ru-RU" sz="2200" dirty="0" smtClean="0"/>
              <a:t>расчет </a:t>
            </a:r>
            <a:r>
              <a:rPr lang="ru-RU" sz="2200" dirty="0"/>
              <a:t>биоритмов (</a:t>
            </a:r>
            <a:r>
              <a:rPr lang="ru-RU" sz="2200" dirty="0" err="1"/>
              <a:t>Excel</a:t>
            </a:r>
            <a:r>
              <a:rPr lang="ru-RU" sz="2200" dirty="0"/>
              <a:t>),</a:t>
            </a:r>
          </a:p>
          <a:p>
            <a:pPr marL="184150" indent="-184150">
              <a:buNone/>
            </a:pPr>
            <a:r>
              <a:rPr lang="ru-RU" sz="2200" dirty="0"/>
              <a:t>•	</a:t>
            </a:r>
            <a:r>
              <a:rPr lang="ru-RU" sz="2200" dirty="0" smtClean="0"/>
              <a:t>расчет </a:t>
            </a:r>
            <a:r>
              <a:rPr lang="ru-RU" sz="2200" dirty="0"/>
              <a:t>численности популяции(</a:t>
            </a:r>
            <a:r>
              <a:rPr lang="ru-RU" sz="2200" dirty="0" err="1"/>
              <a:t>Excel</a:t>
            </a:r>
            <a:r>
              <a:rPr lang="ru-RU" sz="2200" dirty="0"/>
              <a:t>),</a:t>
            </a:r>
          </a:p>
          <a:p>
            <a:pPr marL="184150" indent="-184150">
              <a:buNone/>
            </a:pPr>
            <a:r>
              <a:rPr lang="ru-RU" sz="2200" dirty="0"/>
              <a:t>•	</a:t>
            </a:r>
            <a:r>
              <a:rPr lang="ru-RU" sz="2200" dirty="0" smtClean="0"/>
              <a:t>построение </a:t>
            </a:r>
            <a:r>
              <a:rPr lang="ru-RU" sz="2200" dirty="0"/>
              <a:t>розы ветров </a:t>
            </a:r>
            <a:r>
              <a:rPr lang="ru-RU" sz="2200" dirty="0" smtClean="0"/>
              <a:t>(</a:t>
            </a:r>
            <a:r>
              <a:rPr lang="ru-RU" sz="2200" dirty="0" err="1"/>
              <a:t>Excel</a:t>
            </a:r>
            <a:r>
              <a:rPr lang="ru-RU" sz="2200" dirty="0" smtClean="0"/>
              <a:t>) и др.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6024825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59519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Дифференциация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412776"/>
            <a:ext cx="7488832" cy="4680520"/>
          </a:xfrm>
        </p:spPr>
        <p:txBody>
          <a:bodyPr>
            <a:normAutofit/>
          </a:bodyPr>
          <a:lstStyle/>
          <a:p>
            <a:pPr marL="0" indent="3556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изучении темы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«Ввод текста в память компьютера»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5-ом классе,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ученикам предлагается выполнить практическую работу. При выполнении этой работы, ученикам с более высокой скоростью печати даются карточки с дополнительным заданием, в котором они должны создать более сложную картинку, состоящую из различных символов, расположенных на клавиатуре.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7822414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817583"/>
            <a:ext cx="7272807" cy="739210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Интерактивные технологии </a:t>
            </a:r>
            <a:r>
              <a:rPr lang="en-US" sz="2400" b="1" dirty="0" smtClean="0"/>
              <a:t>: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556792"/>
            <a:ext cx="7344816" cy="4464496"/>
          </a:xfrm>
        </p:spPr>
        <p:txBody>
          <a:bodyPr>
            <a:normAutofit fontScale="92500" lnSpcReduction="20000"/>
          </a:bodyPr>
          <a:lstStyle/>
          <a:p>
            <a:pPr marL="0" indent="355600">
              <a:buNone/>
            </a:pPr>
            <a:r>
              <a:rPr lang="ru-RU" b="1" dirty="0" smtClean="0"/>
              <a:t>И</a:t>
            </a:r>
            <a:r>
              <a:rPr lang="ru-RU" dirty="0" smtClean="0"/>
              <a:t>спользование </a:t>
            </a:r>
            <a:r>
              <a:rPr lang="ru-RU" dirty="0" err="1" smtClean="0"/>
              <a:t>презентаций,видеоуроков</a:t>
            </a:r>
            <a:r>
              <a:rPr lang="ru-RU" dirty="0" smtClean="0"/>
              <a:t> </a:t>
            </a:r>
            <a:r>
              <a:rPr lang="ru-RU" dirty="0"/>
              <a:t>на уроках информатики:</a:t>
            </a:r>
          </a:p>
          <a:p>
            <a:pPr marL="722313" indent="-182563">
              <a:buNone/>
            </a:pPr>
            <a:r>
              <a:rPr lang="ru-RU" dirty="0"/>
              <a:t>•	</a:t>
            </a:r>
            <a:r>
              <a:rPr lang="ru-RU" sz="2000" dirty="0"/>
              <a:t>Объяснение новой темы.</a:t>
            </a:r>
          </a:p>
          <a:p>
            <a:pPr marL="722313" indent="-182563">
              <a:buNone/>
            </a:pPr>
            <a:r>
              <a:rPr lang="ru-RU" sz="2000" dirty="0"/>
              <a:t>•	Работа с устными упражнениями.</a:t>
            </a:r>
          </a:p>
          <a:p>
            <a:pPr marL="722313" indent="-182563">
              <a:buNone/>
            </a:pPr>
            <a:r>
              <a:rPr lang="ru-RU" sz="2000" dirty="0"/>
              <a:t>•	Повторение пройденного материала.</a:t>
            </a:r>
          </a:p>
          <a:p>
            <a:pPr marL="722313" indent="-182563">
              <a:buNone/>
            </a:pPr>
            <a:r>
              <a:rPr lang="ru-RU" sz="2000" dirty="0"/>
              <a:t>•	Демонстрация условия и решения задачи.</a:t>
            </a:r>
          </a:p>
          <a:p>
            <a:pPr marL="722313" indent="-182563">
              <a:buNone/>
            </a:pPr>
            <a:r>
              <a:rPr lang="ru-RU" sz="2000" dirty="0"/>
              <a:t>•	Взаимопроверка самостоятельных работ с помощью ответов на слайде.</a:t>
            </a:r>
          </a:p>
          <a:p>
            <a:pPr marL="722313" indent="-182563">
              <a:buNone/>
            </a:pPr>
            <a:r>
              <a:rPr lang="ru-RU" sz="2000" dirty="0"/>
              <a:t>•	Проведение тестов.</a:t>
            </a:r>
          </a:p>
          <a:p>
            <a:pPr marL="722313" indent="-182563">
              <a:buNone/>
            </a:pPr>
            <a:r>
              <a:rPr lang="ru-RU" sz="2000" dirty="0"/>
              <a:t>•	Проведение физкультминуток.</a:t>
            </a:r>
          </a:p>
          <a:p>
            <a:pPr marL="722313" indent="-182563">
              <a:buNone/>
            </a:pPr>
            <a:r>
              <a:rPr lang="ru-RU" sz="2000" dirty="0"/>
              <a:t>•	Проведение рефлексии.</a:t>
            </a:r>
          </a:p>
          <a:p>
            <a:pPr marL="722313" indent="-182563">
              <a:buNone/>
            </a:pPr>
            <a:r>
              <a:rPr lang="ru-RU" sz="2000" dirty="0"/>
              <a:t>•	Внеклассная работа</a:t>
            </a:r>
            <a:r>
              <a:rPr lang="ru-RU" sz="2000" dirty="0" smtClean="0"/>
              <a:t>.</a:t>
            </a:r>
          </a:p>
          <a:p>
            <a:pPr marL="0" indent="357188">
              <a:buNone/>
            </a:pPr>
            <a:r>
              <a:rPr lang="ru-RU" sz="2000" b="1" dirty="0" smtClean="0"/>
              <a:t>Например,</a:t>
            </a:r>
            <a:r>
              <a:rPr lang="ru-RU" sz="2000" dirty="0" smtClean="0"/>
              <a:t> </a:t>
            </a:r>
            <a:r>
              <a:rPr lang="ru-RU" sz="2000" dirty="0" smtClean="0"/>
              <a:t>во всех классах </a:t>
            </a:r>
            <a:r>
              <a:rPr lang="ru-RU" sz="2000" dirty="0" smtClean="0"/>
              <a:t>проводятся контрольно-измерительные процедуры </a:t>
            </a:r>
            <a:r>
              <a:rPr lang="ru-RU" sz="2000" dirty="0" smtClean="0"/>
              <a:t>в виде компьютерного </a:t>
            </a:r>
            <a:r>
              <a:rPr lang="ru-RU" sz="2000" dirty="0" smtClean="0"/>
              <a:t>тестирования.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446786261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u="sng" dirty="0" smtClean="0"/>
              <a:t>Активные методы подведения итогов и рефлексии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1" dirty="0" smtClean="0"/>
              <a:t>Метод «Наш новый компьютер»</a:t>
            </a:r>
            <a:r>
              <a:rPr lang="ru-RU" sz="2400" dirty="0" smtClean="0"/>
              <a:t> 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Сущность</a:t>
            </a:r>
            <a:r>
              <a:rPr lang="ru-RU" dirty="0" smtClean="0"/>
              <a:t>: подведение итогов работы, определение каждым участником того, что было полезным, а что оказалось бесполезным.</a:t>
            </a:r>
          </a:p>
          <a:p>
            <a:r>
              <a:rPr lang="ru-RU" dirty="0" smtClean="0"/>
              <a:t>Форма выражения: контуры технических устройств с записями обучающихся.</a:t>
            </a:r>
          </a:p>
          <a:p>
            <a:r>
              <a:rPr lang="ru-RU" dirty="0" smtClean="0"/>
              <a:t>Что развивает: метод развивает умение осмыслить свои собственные действия, позволяет оценить свой вклад в достижение поставленных в начале урока целей, свою активность, эффективность работы класса, увлекательность и полезность выбранных форм работы.</a:t>
            </a:r>
          </a:p>
          <a:p>
            <a:r>
              <a:rPr lang="ru-RU" dirty="0" smtClean="0"/>
              <a:t>Пример: «Монитор» – что увидел нового на уроке, «клавиатура» – чему научился, «процессор» – что понял, «мышка» – эмоции. Всё зачитывается.</a:t>
            </a:r>
          </a:p>
          <a:p>
            <a:endParaRPr lang="ru-RU" dirty="0"/>
          </a:p>
        </p:txBody>
      </p:sp>
    </p:spTree>
  </p:cSld>
  <p:clrMapOvr>
    <a:masterClrMapping/>
  </p:clrMapOvr>
  <p:transition>
    <p:blinds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u="sng" dirty="0" smtClean="0"/>
              <a:t>Актуализация </a:t>
            </a:r>
            <a:r>
              <a:rPr lang="ru-RU" b="1" u="sng" dirty="0" smtClean="0"/>
              <a:t>знаний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i="1" dirty="0" smtClean="0"/>
              <a:t>Метод </a:t>
            </a:r>
            <a:r>
              <a:rPr lang="ru-RU" b="1" i="1" dirty="0" smtClean="0"/>
              <a:t>“Шаг за шагом”</a:t>
            </a:r>
            <a:endParaRPr lang="ru-RU" dirty="0" smtClean="0"/>
          </a:p>
          <a:p>
            <a:r>
              <a:rPr lang="ru-RU" dirty="0" smtClean="0"/>
              <a:t>Приём интерактивного обучения. Используется для активизации полученных ранее знаний. Автор - Е.Д.Тимашева (г. Люберцы). </a:t>
            </a:r>
          </a:p>
          <a:p>
            <a:r>
              <a:rPr lang="ru-RU" dirty="0" smtClean="0"/>
              <a:t>Ученики, шагая к доске, на каждый шаг называют термин, понятие, явление и т.д. из изученного ранее материала. </a:t>
            </a:r>
          </a:p>
          <a:p>
            <a:endParaRPr lang="ru-RU" dirty="0"/>
          </a:p>
        </p:txBody>
      </p:sp>
    </p:spTree>
  </p:cSld>
  <p:clrMapOvr>
    <a:masterClrMapping/>
  </p:clrMapOvr>
  <p:transition>
    <p:blinds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Метод  “Корзина идей, понятий, имен”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Прием  </a:t>
            </a:r>
            <a:r>
              <a:rPr lang="ru-RU" dirty="0" smtClean="0"/>
              <a:t>позволяет выяснить, что знают ученики по обсуждаемой теме урока. На доске значок корзины, в которой условно будет собрано все то, что все ученики вместе знают об изучаемой теме. </a:t>
            </a:r>
          </a:p>
          <a:p>
            <a:r>
              <a:rPr lang="ru-RU" dirty="0" smtClean="0"/>
              <a:t>Тема урока «Алгоритм». Предлагаю предположить, что такое алгоритм, привести примеры алгоритмов из жизни, а также примеры действий, которые  не могут считаться алгоритмом.</a:t>
            </a:r>
          </a:p>
          <a:p>
            <a:endParaRPr lang="ru-RU" dirty="0"/>
          </a:p>
        </p:txBody>
      </p:sp>
    </p:spTree>
  </p:cSld>
  <p:clrMapOvr>
    <a:masterClrMapping/>
  </p:clrMapOvr>
  <p:transition>
    <p:blinds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Приём  «До-После»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Прием </a:t>
            </a:r>
            <a:r>
              <a:rPr lang="ru-RU" dirty="0" smtClean="0"/>
              <a:t>из технологии развития критического мышления. Он может быть использован на первом этапе урока, как прием, актуализирующий знания учащихся, а также на этапе рефлексии. </a:t>
            </a:r>
          </a:p>
          <a:p>
            <a:r>
              <a:rPr lang="ru-RU" dirty="0" smtClean="0"/>
              <a:t>В таблице из двух столбцов заполняется часть "До", в которой учащийся записывает свои предположения о теме урока, понятиях, о решении задачи. Часть "После" заполняется в конце урока, когда изучен новый материал, проведен эксперимент, прочитан текст и т.д. </a:t>
            </a:r>
          </a:p>
          <a:p>
            <a:r>
              <a:rPr lang="ru-RU" dirty="0" smtClean="0"/>
              <a:t>Далее ученики сравнивают содержание "До" и "После" и делают выводы. </a:t>
            </a:r>
          </a:p>
          <a:p>
            <a:r>
              <a:rPr lang="ru-RU" dirty="0" smtClean="0"/>
              <a:t>Используя данный прием, стараюсь выбирать понятия, знакомые ученикам из повседневной жизни, например, компьютерные вирусы, сети, алгоритмы, растровая графика, информация и т.п.</a:t>
            </a:r>
          </a:p>
          <a:p>
            <a:endParaRPr lang="ru-RU" dirty="0"/>
          </a:p>
        </p:txBody>
      </p:sp>
    </p:spTree>
  </p:cSld>
  <p:clrMapOvr>
    <a:masterClrMapping/>
  </p:clrMapOvr>
  <p:transition>
    <p:blinds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92697"/>
            <a:ext cx="7416823" cy="504056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Метод проектов </a:t>
            </a:r>
            <a:r>
              <a:rPr lang="en-US" sz="3200" b="1" dirty="0" smtClean="0"/>
              <a:t>: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268760"/>
            <a:ext cx="7416824" cy="4896544"/>
          </a:xfrm>
        </p:spPr>
        <p:txBody>
          <a:bodyPr>
            <a:normAutofit/>
          </a:bodyPr>
          <a:lstStyle/>
          <a:p>
            <a:pPr marL="0" indent="355600" algn="just">
              <a:buNone/>
            </a:pPr>
            <a:endParaRPr lang="ru-RU" sz="1800" dirty="0"/>
          </a:p>
          <a:p>
            <a:pPr marL="0" indent="355600" algn="just">
              <a:buNone/>
            </a:pPr>
            <a:endParaRPr lang="ru-RU" sz="1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2136339"/>
            <a:ext cx="55263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Примеры учебных проектов по информатике</a:t>
            </a:r>
            <a:r>
              <a:rPr lang="ru-RU" dirty="0" smtClean="0"/>
              <a:t>:</a:t>
            </a:r>
          </a:p>
          <a:p>
            <a:endParaRPr lang="ru-RU" dirty="0" smtClean="0"/>
          </a:p>
          <a:p>
            <a:r>
              <a:rPr lang="ru-RU" dirty="0" smtClean="0"/>
              <a:t>Хочу купить компьютер.</a:t>
            </a:r>
          </a:p>
          <a:p>
            <a:endParaRPr lang="ru-RU" dirty="0" smtClean="0"/>
          </a:p>
          <a:p>
            <a:r>
              <a:rPr lang="ru-RU" dirty="0" smtClean="0"/>
              <a:t>История развития ИКТ</a:t>
            </a:r>
          </a:p>
          <a:p>
            <a:endParaRPr lang="ru-RU" dirty="0" smtClean="0"/>
          </a:p>
          <a:p>
            <a:r>
              <a:rPr lang="ru-RU" dirty="0" smtClean="0"/>
              <a:t>Социальные сети</a:t>
            </a:r>
          </a:p>
          <a:p>
            <a:endParaRPr lang="ru-RU" dirty="0" smtClean="0"/>
          </a:p>
          <a:p>
            <a:r>
              <a:rPr lang="ru-RU" dirty="0" smtClean="0"/>
              <a:t>Устройство компьютера и др.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53036742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387</TotalTime>
  <Words>919</Words>
  <Application>Microsoft Office PowerPoint</Application>
  <PresentationFormat>Экран (4:3)</PresentationFormat>
  <Paragraphs>95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Кнопка</vt:lpstr>
      <vt:lpstr>Слайд 1</vt:lpstr>
      <vt:lpstr>Слайд 2</vt:lpstr>
      <vt:lpstr>Слайд 3</vt:lpstr>
      <vt:lpstr>Слайд 4</vt:lpstr>
      <vt:lpstr>Игровые технологии</vt:lpstr>
      <vt:lpstr>Пример:</vt:lpstr>
      <vt:lpstr>Проблемное обучение:</vt:lpstr>
      <vt:lpstr>Постановка проблемной задачи</vt:lpstr>
      <vt:lpstr>Метод «Дебаты» </vt:lpstr>
      <vt:lpstr>Метод  «Отсроченная отгадка» </vt:lpstr>
      <vt:lpstr>Интегрированные уроки</vt:lpstr>
      <vt:lpstr>Дифференциация</vt:lpstr>
      <vt:lpstr>Интерактивные технологии :</vt:lpstr>
      <vt:lpstr>Активные методы подведения итогов и рефлексии Метод «Наш новый компьютер»  </vt:lpstr>
      <vt:lpstr>Актуализация знаний</vt:lpstr>
      <vt:lpstr>Метод  “Корзина идей, понятий, имен” </vt:lpstr>
      <vt:lpstr>Приём  «До-После»  </vt:lpstr>
      <vt:lpstr>Метод проектов :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Итоговый практико-значимый проект «ПОСТРОЕНИЕ ПРОЦЕССА ОБУЧЕНИЯ ИНФОРМАТИКЕ НА ОСНОВЕ ИННОВАЦИОННЫХ ТЕХНОЛОГИЙ» по курсу инвариантного академического учебного модуля «Образование и общество</dc:title>
  <dc:subject>Построение процесса обучения информатике на основе инновационных технологий</dc:subject>
  <dc:creator>Штаба Надежда Вадимовна</dc:creator>
  <cp:lastModifiedBy>tatjanapdbr@outlook.com</cp:lastModifiedBy>
  <cp:revision>42</cp:revision>
  <dcterms:created xsi:type="dcterms:W3CDTF">2012-10-30T12:48:44Z</dcterms:created>
  <dcterms:modified xsi:type="dcterms:W3CDTF">2022-10-12T16:56:28Z</dcterms:modified>
</cp:coreProperties>
</file>