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258" r:id="rId3"/>
    <p:sldId id="263" r:id="rId4"/>
    <p:sldId id="267" r:id="rId5"/>
    <p:sldId id="266" r:id="rId6"/>
    <p:sldId id="291" r:id="rId7"/>
    <p:sldId id="298" r:id="rId8"/>
    <p:sldId id="297" r:id="rId9"/>
    <p:sldId id="290" r:id="rId10"/>
    <p:sldId id="265" r:id="rId11"/>
    <p:sldId id="264" r:id="rId12"/>
    <p:sldId id="299" r:id="rId13"/>
    <p:sldId id="300" r:id="rId14"/>
    <p:sldId id="301" r:id="rId15"/>
    <p:sldId id="295" r:id="rId16"/>
    <p:sldId id="269" r:id="rId17"/>
    <p:sldId id="268" r:id="rId18"/>
    <p:sldId id="293" r:id="rId19"/>
    <p:sldId id="294" r:id="rId20"/>
    <p:sldId id="296" r:id="rId21"/>
    <p:sldId id="270" r:id="rId22"/>
    <p:sldId id="302" r:id="rId23"/>
    <p:sldId id="303" r:id="rId24"/>
    <p:sldId id="304" r:id="rId25"/>
    <p:sldId id="306" r:id="rId26"/>
    <p:sldId id="307" r:id="rId27"/>
    <p:sldId id="292" r:id="rId28"/>
    <p:sldId id="274" r:id="rId29"/>
    <p:sldId id="273" r:id="rId30"/>
    <p:sldId id="272" r:id="rId31"/>
    <p:sldId id="271" r:id="rId32"/>
    <p:sldId id="305" r:id="rId33"/>
    <p:sldId id="276" r:id="rId34"/>
    <p:sldId id="277" r:id="rId35"/>
    <p:sldId id="308" r:id="rId36"/>
    <p:sldId id="309" r:id="rId37"/>
    <p:sldId id="310" r:id="rId38"/>
    <p:sldId id="311" r:id="rId39"/>
    <p:sldId id="312" r:id="rId40"/>
    <p:sldId id="257" r:id="rId41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246" autoAdjust="0"/>
    <p:restoredTop sz="89615" autoAdjust="0"/>
  </p:normalViewPr>
  <p:slideViewPr>
    <p:cSldViewPr>
      <p:cViewPr varScale="1">
        <p:scale>
          <a:sx n="73" d="100"/>
          <a:sy n="73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92338-2B81-4D20-A321-A94E7B6896FF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36A76D-EEA3-4126-A3FB-5C4A7C0B6F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184ED0-3CA5-4D83-855C-98940F26462F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443D6-AF7D-4CFA-A9BE-1BD1336C5F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модем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443D6-AF7D-4CFA-A9BE-1BD1336C5F27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монитор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443D6-AF7D-4CFA-A9BE-1BD1336C5F27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плата, кабель, клавиатура, компьютер, монитор, дискета, модем, мышь, процессор, сканер, микросхема, утилита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443D6-AF7D-4CFA-A9BE-1BD1336C5F27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B7BC1-4177-4BE1-A563-6A83C3DDC4DE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284B7-42C5-4339-AD31-80BE326A2D9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1430"/>
          <a:gradFill>
            <a:gsLst>
              <a:gs pos="0">
                <a:schemeClr val="accent2">
                  <a:tint val="70000"/>
                  <a:satMod val="245000"/>
                </a:schemeClr>
              </a:gs>
              <a:gs pos="75000">
                <a:schemeClr val="accent2">
                  <a:tint val="90000"/>
                  <a:shade val="60000"/>
                  <a:satMod val="240000"/>
                </a:schemeClr>
              </a:gs>
              <a:gs pos="100000">
                <a:schemeClr val="accent2">
                  <a:tint val="100000"/>
                  <a:shade val="50000"/>
                  <a:satMod val="240000"/>
                </a:schemeClr>
              </a:gs>
            </a:gsLst>
            <a:lin ang="5400000"/>
          </a:gradFill>
          <a:effectLst>
            <a:outerShdw blurRad="50800" dist="39000" dir="5460000" algn="tl">
              <a:srgbClr val="000000">
                <a:alpha val="38000"/>
              </a:srgbClr>
            </a:outerShdw>
          </a:effectLst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4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E:\Картинки\Узоры\Узоры Анимации\radug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 flipV="1">
            <a:off x="678910" y="537176"/>
            <a:ext cx="7812000" cy="1534501"/>
          </a:xfrm>
          <a:prstGeom prst="roundRect">
            <a:avLst>
              <a:gd name="adj" fmla="val 31119"/>
            </a:avLst>
          </a:prstGeom>
          <a:noFill/>
          <a:effectLst>
            <a:softEdge rad="127000"/>
          </a:effectLst>
        </p:spPr>
      </p:pic>
      <p:sp>
        <p:nvSpPr>
          <p:cNvPr id="17" name="Скругленный прямоугольник 16"/>
          <p:cNvSpPr/>
          <p:nvPr/>
        </p:nvSpPr>
        <p:spPr>
          <a:xfrm>
            <a:off x="714348" y="571480"/>
            <a:ext cx="7786742" cy="1404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E:\Картинки\Компьютеры\проьвсоьрсть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46142" y="2007004"/>
            <a:ext cx="4226122" cy="28507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00570"/>
            <a:ext cx="9144000" cy="2071678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7300" spc="5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7300" b="1" spc="5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омпьютерные</a:t>
            </a:r>
            <a:r>
              <a:rPr lang="ru-RU" sz="5400" b="1" spc="5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5400" b="1" spc="5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800" spc="5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ГЕНИИ</a:t>
            </a:r>
            <a:endParaRPr lang="ru-RU" sz="4800" b="1" spc="50" dirty="0">
              <a:ln w="11430">
                <a:solidFill>
                  <a:schemeClr val="accent2">
                    <a:lumMod val="75000"/>
                  </a:schemeClr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600052"/>
            <a:ext cx="6786610" cy="1185874"/>
          </a:xfrm>
          <a:noFill/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ВИКТОРИНА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 раунд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71611"/>
          <a:ext cx="8387785" cy="4929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4085"/>
                <a:gridCol w="1193900"/>
                <a:gridCol w="1193900"/>
                <a:gridCol w="1193900"/>
                <a:gridCol w="1152000"/>
              </a:tblGrid>
              <a:tr h="1643074">
                <a:tc>
                  <a:txBody>
                    <a:bodyPr/>
                    <a:lstStyle/>
                    <a:p>
                      <a:pPr algn="ctr"/>
                      <a:r>
                        <a:rPr lang="ru-RU" sz="3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Информация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2" action="ppaction://hlinksldjump"/>
                        </a:rPr>
                        <a:t>10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3" action="ppaction://hlinksldjump"/>
                        </a:rPr>
                        <a:t>15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4" action="ppaction://hlinksldjump"/>
                        </a:rPr>
                        <a:t>20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5" action="ppaction://hlinksldjump"/>
                        </a:rPr>
                        <a:t>25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430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Архитектура ПК</a:t>
                      </a:r>
                    </a:p>
                    <a:p>
                      <a:pPr algn="ctr"/>
                      <a:endParaRPr lang="ru-RU" sz="3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6" action="ppaction://hlinksldjump"/>
                        </a:rPr>
                        <a:t>10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7" action="ppaction://hlinksldjump"/>
                        </a:rPr>
                        <a:t>15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8" action="ppaction://hlinksldjump"/>
                        </a:rPr>
                        <a:t>20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9" action="ppaction://hlinksldjump"/>
                        </a:rPr>
                        <a:t>25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430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Программное обеспечение</a:t>
                      </a:r>
                    </a:p>
                    <a:p>
                      <a:pPr algn="ctr"/>
                      <a:endParaRPr lang="ru-RU" sz="3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10" action="ppaction://hlinksldjump"/>
                        </a:rPr>
                        <a:t>10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11" action="ppaction://hlinksldjump"/>
                        </a:rPr>
                        <a:t>15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12" action="ppaction://hlinksldjump"/>
                        </a:rPr>
                        <a:t>20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hlinkClick r:id="rId13" action="ppaction://hlinksldjump"/>
                        </a:rPr>
                        <a:t>25</a:t>
                      </a:r>
                      <a:endParaRPr lang="ru-RU" sz="3200" dirty="0"/>
                    </a:p>
                  </a:txBody>
                  <a:tcPr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Какая система счисления применяется в компьютере?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двоичная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14744" y="3714752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Выгнутая влево стрелка 8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Минимальным объектом </a:t>
            </a:r>
          </a:p>
          <a:p>
            <a:pPr marL="0" indent="0" algn="ctr"/>
            <a:r>
              <a:rPr lang="ru-RU" dirty="0" smtClean="0"/>
              <a:t>в графическом редакторе </a:t>
            </a:r>
          </a:p>
          <a:p>
            <a:pPr marL="0" indent="0" algn="ctr"/>
            <a:r>
              <a:rPr lang="ru-RU" dirty="0" smtClean="0"/>
              <a:t>является…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пиксель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643306" y="3643314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Выгнутая влево стрелка 8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pPr marL="0" indent="0" algn="ctr"/>
            <a:r>
              <a:rPr lang="ru-RU" dirty="0" smtClean="0"/>
              <a:t>Как называется процесс </a:t>
            </a:r>
          </a:p>
          <a:p>
            <a:pPr marL="0" indent="0" algn="ctr"/>
            <a:r>
              <a:rPr lang="ru-RU" dirty="0" smtClean="0"/>
              <a:t>сжатия информации?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архивация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643306" y="3500438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pPr marL="0" indent="0" algn="ctr"/>
            <a:r>
              <a:rPr lang="ru-RU" dirty="0" smtClean="0"/>
              <a:t>Свойство информации, которое отображает истинное положение дел?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достоверность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643306" y="3500438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ПК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 marL="0" indent="0" algn="ctr"/>
            <a:r>
              <a:rPr lang="ru-RU" dirty="0" smtClean="0"/>
              <a:t>Гибкий магнитный диск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дискета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14744" y="342900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ПК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 marL="0" indent="0" algn="ctr"/>
            <a:r>
              <a:rPr lang="ru-RU" dirty="0" smtClean="0"/>
              <a:t>Переведите на английский язык слово «вычислять»?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компьютер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86182" y="3571876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ПК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 lvl="0" algn="ctr"/>
            <a:r>
              <a:rPr lang="ru-RU" dirty="0" smtClean="0"/>
              <a:t>Какая связь между городом в Англии, </a:t>
            </a:r>
          </a:p>
          <a:p>
            <a:pPr lvl="0" algn="ctr"/>
            <a:r>
              <a:rPr lang="ru-RU" dirty="0" smtClean="0"/>
              <a:t>ружьем калибра 30х30 </a:t>
            </a:r>
          </a:p>
          <a:p>
            <a:pPr lvl="0" algn="ctr"/>
            <a:r>
              <a:rPr lang="ru-RU" dirty="0" smtClean="0"/>
              <a:t>и одним из элементов компьютера?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071670" y="5286388"/>
            <a:ext cx="5143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все они связаны словом «Винчестер») 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643306" y="3714752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 ПК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pPr marL="0" indent="0" algn="ctr"/>
            <a:r>
              <a:rPr lang="ru-RU" dirty="0" smtClean="0"/>
              <a:t>Без кристаллов </a:t>
            </a:r>
          </a:p>
          <a:p>
            <a:pPr marL="0" indent="0" algn="ctr"/>
            <a:r>
              <a:rPr lang="ru-RU" dirty="0" smtClean="0"/>
              <a:t>какого химического элемента </a:t>
            </a:r>
          </a:p>
          <a:p>
            <a:pPr marL="0" indent="0" algn="ctr"/>
            <a:r>
              <a:rPr lang="ru-RU" dirty="0" smtClean="0"/>
              <a:t>не было бы персональных компьютеров?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кремний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14744" y="4071942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Программное обеспечение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Что может заразить компьютер?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вирус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86182" y="3643314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Программное обеспечение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Программа для обслуживания </a:t>
            </a:r>
          </a:p>
          <a:p>
            <a:pPr marL="0" indent="0" algn="ctr"/>
            <a:r>
              <a:rPr lang="ru-RU" dirty="0" smtClean="0"/>
              <a:t>периферийного устройства?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драйвер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14744" y="3571876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Программное обеспечение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Программы для </a:t>
            </a:r>
          </a:p>
          <a:p>
            <a:pPr marL="0" indent="0" algn="ctr"/>
            <a:r>
              <a:rPr lang="ru-RU" dirty="0" smtClean="0"/>
              <a:t>создания других программ?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786050" y="5429264"/>
            <a:ext cx="364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инструментальные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14744" y="3357562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Программное обеспечение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Кто считается автором самого древнего алгоритма?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Евклид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3786182" y="3643314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Выгнутая влево стрелка 7">
            <a:hlinkClick r:id="rId2" action="ppaction://hlinksldjump"/>
          </p:cNvPr>
          <p:cNvSpPr/>
          <p:nvPr/>
        </p:nvSpPr>
        <p:spPr>
          <a:xfrm rot="12028860">
            <a:off x="7662521" y="5271495"/>
            <a:ext cx="928694" cy="1091263"/>
          </a:xfrm>
          <a:prstGeom prst="curv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928826"/>
          </a:xfrm>
        </p:spPr>
        <p:txBody>
          <a:bodyPr/>
          <a:lstStyle/>
          <a:p>
            <a:r>
              <a:rPr lang="ru-RU" dirty="0" smtClean="0"/>
              <a:t>2 раунд – </a:t>
            </a:r>
            <a:br>
              <a:rPr lang="ru-RU" dirty="0" smtClean="0"/>
            </a:br>
            <a:r>
              <a:rPr lang="ru-RU" dirty="0" smtClean="0"/>
              <a:t>ПОСЛОВИЦЫ</a:t>
            </a:r>
            <a:endParaRPr lang="ru-RU" dirty="0"/>
          </a:p>
        </p:txBody>
      </p:sp>
      <p:sp>
        <p:nvSpPr>
          <p:cNvPr id="53250" name="AutoShape 2" descr="http://www.stihi.ru/pics/2011/11/29/8655.jpg"/>
          <p:cNvSpPr>
            <a:spLocks noChangeAspect="1" noChangeArrowheads="1"/>
          </p:cNvSpPr>
          <p:nvPr/>
        </p:nvSpPr>
        <p:spPr bwMode="auto">
          <a:xfrm>
            <a:off x="63500" y="-136525"/>
            <a:ext cx="286702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3251" name="Picture 3" descr="C:\Documents and Settings\Administrator\Рабочий стол\8655.jpg"/>
          <p:cNvPicPr>
            <a:picLocks noChangeAspect="1" noChangeArrowheads="1"/>
          </p:cNvPicPr>
          <p:nvPr/>
        </p:nvPicPr>
        <p:blipFill>
          <a:blip r:embed="rId2" cstate="print"/>
          <a:srcRect t="12875" b="12875"/>
          <a:stretch>
            <a:fillRect/>
          </a:stretch>
        </p:blipFill>
        <p:spPr bwMode="auto">
          <a:xfrm>
            <a:off x="2786050" y="2571744"/>
            <a:ext cx="3500462" cy="37130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Пословица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r>
              <a:rPr lang="ru-RU" dirty="0" smtClean="0"/>
              <a:t>Дареному компьютеру </a:t>
            </a:r>
          </a:p>
          <a:p>
            <a:pPr marL="0" indent="0" algn="ctr"/>
            <a:r>
              <a:rPr lang="ru-RU" dirty="0" smtClean="0"/>
              <a:t>в системный блок не заглядывают?</a:t>
            </a:r>
          </a:p>
          <a:p>
            <a:pPr marL="0" indent="0" algn="ctr"/>
            <a:endParaRPr lang="ru-RU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071538" y="5500702"/>
            <a:ext cx="65008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Дареному коню в зубы </a:t>
            </a:r>
          </a:p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смотрят.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4577" name="Picture 1" descr="E:\Картинки\Животные\Лошади\0_815b9_ce08a82_-5-XXL.jpg"/>
          <p:cNvPicPr>
            <a:picLocks noChangeAspect="1" noChangeArrowheads="1"/>
          </p:cNvPicPr>
          <p:nvPr/>
        </p:nvPicPr>
        <p:blipFill>
          <a:blip r:embed="rId2" cstate="print"/>
          <a:srcRect l="3125" t="15820" r="38281" b="18750"/>
          <a:stretch>
            <a:fillRect/>
          </a:stretch>
        </p:blipFill>
        <p:spPr bwMode="auto">
          <a:xfrm>
            <a:off x="2571736" y="2711925"/>
            <a:ext cx="3500462" cy="2931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Пословица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 marL="0" indent="0" algn="ctr"/>
            <a:r>
              <a:rPr lang="ru-RU" dirty="0" smtClean="0"/>
              <a:t>На дисплей нечего кивать, если видеокарта крива?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43042" y="5429264"/>
            <a:ext cx="57864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зеркало нечего кивать,</a:t>
            </a:r>
          </a:p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коль рожа крива.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602" name="AutoShape 2" descr="http://dymovskiy.ru/upload/blog/44a/44a4717dde8f7f172ca19e4ea3ead784.JPG"/>
          <p:cNvSpPr>
            <a:spLocks noChangeAspect="1" noChangeArrowheads="1"/>
          </p:cNvSpPr>
          <p:nvPr/>
        </p:nvSpPr>
        <p:spPr bwMode="auto">
          <a:xfrm>
            <a:off x="63500" y="-136525"/>
            <a:ext cx="4019550" cy="2990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3" name="Picture 3" descr="C:\Documents and Settings\Administrator\Рабочий стол\44a4717dde8f7f172ca19e4ea3ead784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71735" y="2357430"/>
            <a:ext cx="4197833" cy="3120513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Пословица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 marL="0" indent="0" algn="ctr"/>
            <a:r>
              <a:rPr lang="ru-RU" dirty="0" smtClean="0"/>
              <a:t>Алгоритмам учиться – всегда пригодится.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14480" y="5286388"/>
            <a:ext cx="57864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Уму разуму учиться – </a:t>
            </a:r>
          </a:p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всегда пригодится.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7" descr="h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105475"/>
            <a:ext cx="4214842" cy="32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Пословица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071538" y="1857364"/>
            <a:ext cx="7000924" cy="4268799"/>
          </a:xfrm>
        </p:spPr>
        <p:txBody>
          <a:bodyPr/>
          <a:lstStyle/>
          <a:p>
            <a:pPr marL="0" indent="0" algn="ctr"/>
            <a:r>
              <a:rPr lang="ru-RU" dirty="0" smtClean="0"/>
              <a:t>Компьютер памятью не испортишь.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6248" y="3500438"/>
            <a:ext cx="38576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Кашу маслом </a:t>
            </a:r>
          </a:p>
          <a:p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испортишь.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 b="7812"/>
          <a:stretch>
            <a:fillRect/>
          </a:stretch>
        </p:blipFill>
        <p:spPr bwMode="auto">
          <a:xfrm>
            <a:off x="1428728" y="2571744"/>
            <a:ext cx="2618022" cy="3608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470025"/>
          </a:xfrm>
        </p:spPr>
        <p:txBody>
          <a:bodyPr/>
          <a:lstStyle/>
          <a:p>
            <a:r>
              <a:rPr lang="ru-RU" dirty="0" smtClean="0"/>
              <a:t>3 раунд</a:t>
            </a:r>
            <a:br>
              <a:rPr lang="ru-RU" dirty="0" smtClean="0"/>
            </a:br>
            <a:r>
              <a:rPr lang="ru-RU" dirty="0" smtClean="0"/>
              <a:t>ИНФОРЕБУСЫ</a:t>
            </a:r>
            <a:endParaRPr lang="ru-RU" dirty="0"/>
          </a:p>
        </p:txBody>
      </p:sp>
      <p:sp>
        <p:nvSpPr>
          <p:cNvPr id="53250" name="AutoShape 2" descr="http://www.stihi.ru/pics/2011/11/29/8655.jpg"/>
          <p:cNvSpPr>
            <a:spLocks noChangeAspect="1" noChangeArrowheads="1"/>
          </p:cNvSpPr>
          <p:nvPr/>
        </p:nvSpPr>
        <p:spPr bwMode="auto">
          <a:xfrm>
            <a:off x="63500" y="-136525"/>
            <a:ext cx="286702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4" name="AutoShape 2" descr="http://img-fotki.yandex.ru/get/3908/zyb6666.b/0_21b9a_e5df4bdb_L"/>
          <p:cNvSpPr>
            <a:spLocks noChangeAspect="1" noChangeArrowheads="1"/>
          </p:cNvSpPr>
          <p:nvPr/>
        </p:nvSpPr>
        <p:spPr bwMode="auto">
          <a:xfrm>
            <a:off x="63500" y="-136525"/>
            <a:ext cx="364807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75" name="Picture 3" descr="E:\Картинки\Люди\img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2428868"/>
            <a:ext cx="4572032" cy="367608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процессор</a:t>
            </a:r>
          </a:p>
        </p:txBody>
      </p:sp>
      <p:pic>
        <p:nvPicPr>
          <p:cNvPr id="8" name="Picture 7" descr="процессор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97397" y="1714488"/>
            <a:ext cx="6349207" cy="2539683"/>
          </a:xfrm>
          <a:prstGeom prst="rect">
            <a:avLst/>
          </a:prstGeom>
          <a:noFill/>
        </p:spPr>
      </p:pic>
      <p:sp>
        <p:nvSpPr>
          <p:cNvPr id="5" name="7-конечная звезда 4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браузер</a:t>
            </a:r>
          </a:p>
        </p:txBody>
      </p:sp>
      <p:sp>
        <p:nvSpPr>
          <p:cNvPr id="5" name="7-конечная звезда 4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14488"/>
            <a:ext cx="8086724" cy="285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винчестер</a:t>
            </a:r>
          </a:p>
        </p:txBody>
      </p:sp>
      <p:sp>
        <p:nvSpPr>
          <p:cNvPr id="5" name="7-конечная звезда 4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928802"/>
            <a:ext cx="8233561" cy="2747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ноутбук</a:t>
            </a:r>
          </a:p>
        </p:txBody>
      </p:sp>
      <p:sp>
        <p:nvSpPr>
          <p:cNvPr id="5" name="7-конечная звезда 4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Рисунок 1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00240"/>
            <a:ext cx="7977131" cy="2462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пароль</a:t>
            </a:r>
          </a:p>
        </p:txBody>
      </p:sp>
      <p:sp>
        <p:nvSpPr>
          <p:cNvPr id="5" name="7-конечная звезда 4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1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714488"/>
            <a:ext cx="713422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РЕБУС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71802" y="5286388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анимация</a:t>
            </a:r>
          </a:p>
        </p:txBody>
      </p:sp>
      <p:sp>
        <p:nvSpPr>
          <p:cNvPr id="5" name="7-конечная звезда 4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Рисунок 4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500174"/>
            <a:ext cx="7429552" cy="3157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4 раунд</a:t>
            </a:r>
            <a:br>
              <a:rPr lang="ru-RU" dirty="0" smtClean="0"/>
            </a:br>
            <a:r>
              <a:rPr lang="ru-RU" dirty="0" smtClean="0"/>
              <a:t>СОСТАВЬ СЛОВО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слово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14480" y="5572140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компьютер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1538" y="1357298"/>
          <a:ext cx="7212036" cy="414340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404483"/>
                <a:gridCol w="2403070"/>
                <a:gridCol w="2404483"/>
              </a:tblGrid>
              <a:tr h="13811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К</a:t>
                      </a:r>
                      <a:endParaRPr kumimoji="0" lang="ru-RU" sz="8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Ю</a:t>
                      </a:r>
                      <a:endParaRPr kumimoji="0" lang="ru-RU" sz="8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Ь</a:t>
                      </a:r>
                      <a:endParaRPr kumimoji="0" lang="ru-RU" sz="8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3811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Р</a:t>
                      </a:r>
                      <a:endParaRPr kumimoji="0" lang="ru-RU" sz="8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О</a:t>
                      </a:r>
                      <a:endParaRPr kumimoji="0" lang="ru-RU" sz="8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П</a:t>
                      </a:r>
                      <a:endParaRPr kumimoji="0" lang="ru-RU" sz="8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3811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Е</a:t>
                      </a:r>
                      <a:endParaRPr kumimoji="0" lang="ru-RU" sz="8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Т</a:t>
                      </a:r>
                      <a:endParaRPr kumimoji="0" lang="ru-RU" sz="8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М</a:t>
                      </a:r>
                      <a:endParaRPr kumimoji="0" lang="ru-RU" sz="8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6" name="7-конечная звезда 5"/>
          <p:cNvSpPr/>
          <p:nvPr/>
        </p:nvSpPr>
        <p:spPr>
          <a:xfrm>
            <a:off x="6858016" y="5000636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слово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14480" y="5500702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кнопка</a:t>
            </a:r>
          </a:p>
        </p:txBody>
      </p:sp>
      <p:graphicFrame>
        <p:nvGraphicFramePr>
          <p:cNvPr id="6" name="Group 5"/>
          <p:cNvGraphicFramePr>
            <a:graphicFrameLocks noGrp="1"/>
          </p:cNvGraphicFramePr>
          <p:nvPr/>
        </p:nvGraphicFramePr>
        <p:xfrm>
          <a:off x="1763713" y="1535113"/>
          <a:ext cx="5759450" cy="3840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919287"/>
                <a:gridCol w="1920875"/>
                <a:gridCol w="1919288"/>
              </a:tblGrid>
              <a:tr h="1754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О</a:t>
                      </a:r>
                      <a:endParaRPr kumimoji="0" lang="ru-RU" sz="1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К</a:t>
                      </a:r>
                      <a:endParaRPr kumimoji="0" lang="ru-RU" sz="1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К</a:t>
                      </a:r>
                      <a:endParaRPr kumimoji="0" lang="ru-RU" sz="1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П</a:t>
                      </a:r>
                      <a:endParaRPr kumimoji="0" lang="ru-RU" sz="1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Н</a:t>
                      </a:r>
                      <a:endParaRPr kumimoji="0" lang="ru-RU" sz="1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А</a:t>
                      </a:r>
                      <a:endParaRPr kumimoji="0" lang="ru-RU" sz="1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5" name="7-конечная звезда 4"/>
          <p:cNvSpPr/>
          <p:nvPr/>
        </p:nvSpPr>
        <p:spPr>
          <a:xfrm>
            <a:off x="6858016" y="4929198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слово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14480" y="5500702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курсор</a:t>
            </a:r>
          </a:p>
        </p:txBody>
      </p:sp>
      <p:graphicFrame>
        <p:nvGraphicFramePr>
          <p:cNvPr id="5" name="Group 5"/>
          <p:cNvGraphicFramePr>
            <a:graphicFrameLocks noGrp="1"/>
          </p:cNvGraphicFramePr>
          <p:nvPr/>
        </p:nvGraphicFramePr>
        <p:xfrm>
          <a:off x="1692275" y="1557338"/>
          <a:ext cx="5759450" cy="3840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919288"/>
                <a:gridCol w="1920875"/>
                <a:gridCol w="1919287"/>
              </a:tblGrid>
              <a:tr h="1754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</a:t>
                      </a:r>
                      <a:endParaRPr kumimoji="0" lang="ru-RU" sz="1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О</a:t>
                      </a:r>
                      <a:endParaRPr kumimoji="0" lang="ru-RU" sz="1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У</a:t>
                      </a:r>
                      <a:endParaRPr kumimoji="0" lang="ru-RU" sz="1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К</a:t>
                      </a:r>
                      <a:endParaRPr kumimoji="0" lang="ru-RU" sz="1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Р</a:t>
                      </a:r>
                      <a:endParaRPr kumimoji="0" lang="ru-RU" sz="1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Р</a:t>
                      </a:r>
                      <a:endParaRPr kumimoji="0" lang="ru-RU" sz="1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6" name="7-конечная звезда 5"/>
          <p:cNvSpPr/>
          <p:nvPr/>
        </p:nvSpPr>
        <p:spPr>
          <a:xfrm>
            <a:off x="6858016" y="4929198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слово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14480" y="5286388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сканер</a:t>
            </a:r>
          </a:p>
        </p:txBody>
      </p:sp>
      <p:graphicFrame>
        <p:nvGraphicFramePr>
          <p:cNvPr id="6" name="Group 5"/>
          <p:cNvGraphicFramePr>
            <a:graphicFrameLocks noGrp="1"/>
          </p:cNvGraphicFramePr>
          <p:nvPr/>
        </p:nvGraphicFramePr>
        <p:xfrm>
          <a:off x="1714480" y="1357298"/>
          <a:ext cx="5759450" cy="38404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919287"/>
                <a:gridCol w="1920875"/>
                <a:gridCol w="1919288"/>
              </a:tblGrid>
              <a:tr h="1754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С</a:t>
                      </a:r>
                      <a:endParaRPr kumimoji="0" lang="ru-RU" sz="1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Н</a:t>
                      </a:r>
                      <a:endParaRPr kumimoji="0" lang="ru-RU" sz="1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Е</a:t>
                      </a:r>
                      <a:endParaRPr kumimoji="0" lang="ru-RU" sz="1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К</a:t>
                      </a:r>
                      <a:endParaRPr kumimoji="0" lang="ru-RU" sz="1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А</a:t>
                      </a:r>
                      <a:endParaRPr kumimoji="0" lang="ru-RU" sz="1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Р</a:t>
                      </a:r>
                      <a:endParaRPr kumimoji="0" lang="ru-RU" sz="1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5" name="7-конечная звезда 4"/>
          <p:cNvSpPr/>
          <p:nvPr/>
        </p:nvSpPr>
        <p:spPr>
          <a:xfrm>
            <a:off x="6929454" y="4929198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5 раунд</a:t>
            </a:r>
            <a:br>
              <a:rPr lang="ru-RU" dirty="0" smtClean="0"/>
            </a:br>
            <a:r>
              <a:rPr lang="ru-RU" dirty="0" smtClean="0"/>
              <a:t>НАЙДИ ЛИШНЕЕ СЛОВО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Найди лишнее слово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928926" y="1600200"/>
            <a:ext cx="5757874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Килобайт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Бит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Гигабайт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Пиксель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Байт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/>
          </a:p>
        </p:txBody>
      </p:sp>
      <p:sp>
        <p:nvSpPr>
          <p:cNvPr id="6" name="7-конечная звезда 5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357554" y="3357562"/>
            <a:ext cx="1857388" cy="5715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3428992" y="3357562"/>
            <a:ext cx="1714512" cy="5715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Лишнее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928926" y="1600200"/>
            <a:ext cx="5757874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Двоичная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Восьмеричная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Римская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Шестнадцатеричная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Десятичная</a:t>
            </a:r>
          </a:p>
        </p:txBody>
      </p:sp>
      <p:sp>
        <p:nvSpPr>
          <p:cNvPr id="6" name="7-конечная звезда 5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357554" y="2786058"/>
            <a:ext cx="1857388" cy="5715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3428992" y="2786058"/>
            <a:ext cx="1714512" cy="5715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ru-RU" dirty="0" smtClean="0"/>
              <a:t>6 раунд</a:t>
            </a:r>
            <a:br>
              <a:rPr lang="ru-RU" dirty="0" smtClean="0"/>
            </a:br>
            <a:r>
              <a:rPr lang="ru-RU" dirty="0" smtClean="0"/>
              <a:t>ЧАЙНВОРД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28628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По принципу «чайнворда» за 5 минут </a:t>
            </a:r>
          </a:p>
          <a:p>
            <a:pPr algn="ctr"/>
            <a:r>
              <a:rPr lang="ru-RU" dirty="0" smtClean="0"/>
              <a:t>каждая команда должна написать </a:t>
            </a:r>
          </a:p>
          <a:p>
            <a:pPr algn="ctr"/>
            <a:r>
              <a:rPr lang="ru-RU" dirty="0" smtClean="0"/>
              <a:t>наибольшее количество компьютерных терминов, начинающихся </a:t>
            </a:r>
          </a:p>
          <a:p>
            <a:pPr algn="ctr"/>
            <a:r>
              <a:rPr lang="ru-RU" dirty="0" smtClean="0"/>
              <a:t>с буквы </a:t>
            </a:r>
            <a:r>
              <a:rPr lang="ru-RU" sz="4800" b="1" dirty="0" smtClean="0">
                <a:solidFill>
                  <a:srgbClr val="FF0000"/>
                </a:solidFill>
              </a:rPr>
              <a:t>К</a:t>
            </a:r>
            <a:r>
              <a:rPr lang="ru-RU" dirty="0" smtClean="0"/>
              <a:t>. </a:t>
            </a:r>
          </a:p>
          <a:p>
            <a:pPr algn="ctr"/>
            <a:r>
              <a:rPr lang="ru-RU" dirty="0" smtClean="0"/>
              <a:t>За каждое слово команде </a:t>
            </a:r>
          </a:p>
          <a:p>
            <a:pPr algn="ctr"/>
            <a:r>
              <a:rPr lang="ru-RU" dirty="0" smtClean="0"/>
              <a:t>присваивается </a:t>
            </a:r>
          </a:p>
          <a:p>
            <a:pPr algn="ctr"/>
            <a:r>
              <a:rPr lang="ru-RU" dirty="0" smtClean="0"/>
              <a:t>2 балла.</a:t>
            </a:r>
            <a:endParaRPr lang="ru-RU" dirty="0"/>
          </a:p>
        </p:txBody>
      </p:sp>
      <p:sp>
        <p:nvSpPr>
          <p:cNvPr id="53250" name="AutoShape 2" descr="http://www.stihi.ru/pics/2011/11/29/8655.jpg"/>
          <p:cNvSpPr>
            <a:spLocks noChangeAspect="1" noChangeArrowheads="1"/>
          </p:cNvSpPr>
          <p:nvPr/>
        </p:nvSpPr>
        <p:spPr bwMode="auto">
          <a:xfrm>
            <a:off x="63500" y="-136525"/>
            <a:ext cx="286702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4274" name="AutoShape 2" descr="http://img-fotki.yandex.ru/get/3908/zyb6666.b/0_21b9a_e5df4bdb_L"/>
          <p:cNvSpPr>
            <a:spLocks noChangeAspect="1" noChangeArrowheads="1"/>
          </p:cNvSpPr>
          <p:nvPr/>
        </p:nvSpPr>
        <p:spPr bwMode="auto">
          <a:xfrm>
            <a:off x="63500" y="-136525"/>
            <a:ext cx="364807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7-конечная звезда 6"/>
          <p:cNvSpPr/>
          <p:nvPr/>
        </p:nvSpPr>
        <p:spPr>
          <a:xfrm>
            <a:off x="6357950" y="4714884"/>
            <a:ext cx="2428892" cy="1643074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2</a:t>
            </a:r>
            <a:endParaRPr lang="ru-RU" sz="4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928826"/>
          </a:xfrm>
        </p:spPr>
        <p:txBody>
          <a:bodyPr/>
          <a:lstStyle/>
          <a:p>
            <a:r>
              <a:rPr lang="ru-RU" dirty="0" smtClean="0"/>
              <a:t>7 раунд </a:t>
            </a:r>
            <a:br>
              <a:rPr lang="ru-RU" dirty="0" smtClean="0"/>
            </a:br>
            <a:r>
              <a:rPr lang="ru-RU" dirty="0" smtClean="0"/>
              <a:t>КЛАВИШНИК</a:t>
            </a:r>
            <a:endParaRPr lang="ru-RU" dirty="0"/>
          </a:p>
        </p:txBody>
      </p:sp>
      <p:sp>
        <p:nvSpPr>
          <p:cNvPr id="53250" name="AutoShape 2" descr="http://www.stihi.ru/pics/2011/11/29/8655.jpg"/>
          <p:cNvSpPr>
            <a:spLocks noChangeAspect="1" noChangeArrowheads="1"/>
          </p:cNvSpPr>
          <p:nvPr/>
        </p:nvSpPr>
        <p:spPr bwMode="auto">
          <a:xfrm>
            <a:off x="63500" y="-136525"/>
            <a:ext cx="286702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 descr="C:\Users\Елена\Desktop\Картинки\Компьютеры\Люди за К\гшшщ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500306"/>
            <a:ext cx="4857784" cy="3635603"/>
          </a:xfrm>
          <a:prstGeom prst="rect">
            <a:avLst/>
          </a:prstGeom>
          <a:noFill/>
        </p:spPr>
      </p:pic>
      <p:sp>
        <p:nvSpPr>
          <p:cNvPr id="6" name="7-конечная звезда 5"/>
          <p:cNvSpPr/>
          <p:nvPr/>
        </p:nvSpPr>
        <p:spPr>
          <a:xfrm>
            <a:off x="6357950" y="4714884"/>
            <a:ext cx="2428892" cy="1643074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2</a:t>
            </a:r>
            <a:endParaRPr lang="ru-RU" sz="4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8 раунд </a:t>
            </a:r>
            <a:br>
              <a:rPr lang="ru-RU" dirty="0" smtClean="0"/>
            </a:br>
            <a:r>
              <a:rPr lang="ru-RU" dirty="0" smtClean="0"/>
              <a:t>ЗАГАДКИ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143108" y="2000240"/>
            <a:ext cx="6543692" cy="4125923"/>
          </a:xfrm>
        </p:spPr>
        <p:txBody>
          <a:bodyPr/>
          <a:lstStyle/>
          <a:p>
            <a:pPr marL="0" indent="0"/>
            <a:r>
              <a:rPr lang="ru-RU" dirty="0" smtClean="0"/>
              <a:t>И компьютеры порой </a:t>
            </a:r>
            <a:br>
              <a:rPr lang="ru-RU" dirty="0" smtClean="0"/>
            </a:br>
            <a:r>
              <a:rPr lang="ru-RU" dirty="0" smtClean="0"/>
              <a:t>Говорят между собой, </a:t>
            </a:r>
            <a:br>
              <a:rPr lang="ru-RU" dirty="0" smtClean="0"/>
            </a:br>
            <a:r>
              <a:rPr lang="ru-RU" dirty="0" smtClean="0"/>
              <a:t>Но для этого одна </a:t>
            </a:r>
            <a:br>
              <a:rPr lang="ru-RU" dirty="0" smtClean="0"/>
            </a:br>
            <a:r>
              <a:rPr lang="ru-RU" dirty="0" smtClean="0"/>
              <a:t>Им штуковина нужна. </a:t>
            </a:r>
            <a:br>
              <a:rPr lang="ru-RU" dirty="0" smtClean="0"/>
            </a:br>
            <a:r>
              <a:rPr lang="ru-RU" dirty="0" smtClean="0"/>
              <a:t>К телефону подключил –</a:t>
            </a:r>
            <a:br>
              <a:rPr lang="ru-RU" dirty="0" smtClean="0"/>
            </a:br>
            <a:r>
              <a:rPr lang="ru-RU" dirty="0" smtClean="0"/>
              <a:t>Сообщение получил! </a:t>
            </a:r>
            <a:br>
              <a:rPr lang="ru-RU" dirty="0" smtClean="0"/>
            </a:br>
            <a:r>
              <a:rPr lang="ru-RU" dirty="0" smtClean="0"/>
              <a:t>Вещь, известная не всем! </a:t>
            </a:r>
            <a:br>
              <a:rPr lang="ru-RU" dirty="0" smtClean="0"/>
            </a:br>
            <a:r>
              <a:rPr lang="ru-RU" dirty="0" smtClean="0"/>
              <a:t>Называется …</a:t>
            </a:r>
            <a:endParaRPr lang="ru-RU" dirty="0"/>
          </a:p>
        </p:txBody>
      </p:sp>
      <p:sp>
        <p:nvSpPr>
          <p:cNvPr id="53250" name="AutoShape 2" descr="http://www.stihi.ru/pics/2011/11/29/8655.jpg"/>
          <p:cNvSpPr>
            <a:spLocks noChangeAspect="1" noChangeArrowheads="1"/>
          </p:cNvSpPr>
          <p:nvPr/>
        </p:nvSpPr>
        <p:spPr bwMode="auto">
          <a:xfrm>
            <a:off x="63500" y="-136525"/>
            <a:ext cx="286702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7-конечная звезда 6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7158" y="85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8 раунд </a:t>
            </a:r>
            <a:br>
              <a:rPr lang="ru-RU" dirty="0" smtClean="0"/>
            </a:br>
            <a:r>
              <a:rPr lang="ru-RU" dirty="0" smtClean="0"/>
              <a:t>ЗАГАДКИ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1643042" y="2214554"/>
            <a:ext cx="7043758" cy="3911609"/>
          </a:xfrm>
        </p:spPr>
        <p:txBody>
          <a:bodyPr/>
          <a:lstStyle/>
          <a:p>
            <a:pPr marL="0" indent="0"/>
            <a:r>
              <a:rPr lang="ru-RU" dirty="0" smtClean="0"/>
              <a:t>Без меня сплошной бардак.</a:t>
            </a:r>
            <a:br>
              <a:rPr lang="ru-RU" dirty="0" smtClean="0"/>
            </a:br>
            <a:r>
              <a:rPr lang="ru-RU" dirty="0" smtClean="0"/>
              <a:t>Что ты делаешь? И как?</a:t>
            </a:r>
            <a:br>
              <a:rPr lang="ru-RU" dirty="0" smtClean="0"/>
            </a:br>
            <a:r>
              <a:rPr lang="ru-RU" dirty="0" smtClean="0"/>
              <a:t>Даже если постараться,</a:t>
            </a:r>
            <a:br>
              <a:rPr lang="ru-RU" dirty="0" smtClean="0"/>
            </a:br>
            <a:r>
              <a:rPr lang="ru-RU" dirty="0" smtClean="0"/>
              <a:t>Без меня не разобраться!</a:t>
            </a:r>
            <a:br>
              <a:rPr lang="ru-RU" dirty="0" smtClean="0"/>
            </a:br>
            <a:r>
              <a:rPr lang="ru-RU" dirty="0" smtClean="0"/>
              <a:t>И не слушай никого,</a:t>
            </a:r>
            <a:br>
              <a:rPr lang="ru-RU" dirty="0" smtClean="0"/>
            </a:br>
            <a:r>
              <a:rPr lang="ru-RU" dirty="0" smtClean="0"/>
              <a:t>Не увидишь ничего!</a:t>
            </a:r>
            <a:endParaRPr lang="ru-RU" dirty="0"/>
          </a:p>
        </p:txBody>
      </p:sp>
      <p:sp>
        <p:nvSpPr>
          <p:cNvPr id="53250" name="AutoShape 2" descr="http://www.stihi.ru/pics/2011/11/29/8655.jpg"/>
          <p:cNvSpPr>
            <a:spLocks noChangeAspect="1" noChangeArrowheads="1"/>
          </p:cNvSpPr>
          <p:nvPr/>
        </p:nvSpPr>
        <p:spPr bwMode="auto">
          <a:xfrm>
            <a:off x="63500" y="-136525"/>
            <a:ext cx="2867025" cy="4095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7-конечная звезда 6"/>
          <p:cNvSpPr/>
          <p:nvPr/>
        </p:nvSpPr>
        <p:spPr>
          <a:xfrm>
            <a:off x="6715140" y="4857760"/>
            <a:ext cx="1928826" cy="135732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10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dirty="0" smtClean="0"/>
              <a:t>9 раунд </a:t>
            </a:r>
            <a:br>
              <a:rPr lang="ru-RU" dirty="0" smtClean="0"/>
            </a:br>
            <a:r>
              <a:rPr lang="ru-RU" dirty="0" smtClean="0"/>
              <a:t>ПОИСКОВИК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85720" y="1500174"/>
            <a:ext cx="8643998" cy="4625989"/>
          </a:xfrm>
        </p:spPr>
        <p:txBody>
          <a:bodyPr/>
          <a:lstStyle/>
          <a:p>
            <a:pPr algn="ctr"/>
            <a:r>
              <a:rPr lang="ru-RU" dirty="0" smtClean="0"/>
              <a:t>Найдите в таблице слова и объясните их смысл.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348" y="2214554"/>
          <a:ext cx="7858178" cy="392909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30298"/>
                <a:gridCol w="770991"/>
                <a:gridCol w="770991"/>
                <a:gridCol w="770991"/>
                <a:gridCol w="770991"/>
                <a:gridCol w="800645"/>
                <a:gridCol w="770991"/>
                <a:gridCol w="770991"/>
                <a:gridCol w="770991"/>
                <a:gridCol w="830298"/>
              </a:tblGrid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л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к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с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у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д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л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с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к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ш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ь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с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x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ы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с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ц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н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к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н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д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п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д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л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в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и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с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п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к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к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к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л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б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у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ь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п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м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о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365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л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ь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а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ю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т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smtClean="0"/>
                        <a:t>е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800" dirty="0" err="1" smtClean="0"/>
                        <a:t>р</a:t>
                      </a:r>
                      <a:r>
                        <a:rPr lang="ru-RU" sz="2800" dirty="0" smtClean="0"/>
                        <a:t> 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8" name="7-конечная звезда 7"/>
          <p:cNvSpPr/>
          <p:nvPr/>
        </p:nvSpPr>
        <p:spPr>
          <a:xfrm>
            <a:off x="6715108" y="0"/>
            <a:ext cx="2428892" cy="1643074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2</a:t>
            </a:r>
            <a:endParaRPr lang="ru-RU" sz="4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://img-fotki.yandex.ru/get/4702/kantemiirina.73/0_5e5e9_efff8daa_L.jpg"/>
          <p:cNvSpPr>
            <a:spLocks noChangeAspect="1" noChangeArrowheads="1"/>
          </p:cNvSpPr>
          <p:nvPr/>
        </p:nvSpPr>
        <p:spPr bwMode="auto">
          <a:xfrm>
            <a:off x="63500" y="-136525"/>
            <a:ext cx="4019550" cy="3448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8" name="Picture 4" descr="C:\Documents and Settings\Administrator\Рабочий стол\8e76e8e1f78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071546"/>
            <a:ext cx="6000792" cy="5322132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Поздравляем </a:t>
            </a:r>
            <a:r>
              <a:rPr lang="ru-RU" dirty="0" smtClean="0"/>
              <a:t>победителей!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498</Words>
  <Application>Microsoft Office PowerPoint</Application>
  <PresentationFormat>Экран (4:3)</PresentationFormat>
  <Paragraphs>288</Paragraphs>
  <Slides>40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Компьютерные ГЕНИИ</vt:lpstr>
      <vt:lpstr>1 раунд</vt:lpstr>
      <vt:lpstr>Информация</vt:lpstr>
      <vt:lpstr>Информация</vt:lpstr>
      <vt:lpstr>Информация</vt:lpstr>
      <vt:lpstr>Информация</vt:lpstr>
      <vt:lpstr>Архитектура ПК</vt:lpstr>
      <vt:lpstr>Архитектура ПК</vt:lpstr>
      <vt:lpstr>Архитектура ПК</vt:lpstr>
      <vt:lpstr>Архитектура ПК</vt:lpstr>
      <vt:lpstr>Программное обеспечение</vt:lpstr>
      <vt:lpstr>Программное обеспечение</vt:lpstr>
      <vt:lpstr>Программное обеспечение</vt:lpstr>
      <vt:lpstr>Программное обеспечение</vt:lpstr>
      <vt:lpstr>2 раунд –  ПОСЛОВИЦЫ</vt:lpstr>
      <vt:lpstr>Пословица</vt:lpstr>
      <vt:lpstr>Пословица</vt:lpstr>
      <vt:lpstr>Пословица</vt:lpstr>
      <vt:lpstr>Пословица</vt:lpstr>
      <vt:lpstr>3 раунд ИНФОРЕБУСЫ</vt:lpstr>
      <vt:lpstr>РЕБУС</vt:lpstr>
      <vt:lpstr>РЕБУС</vt:lpstr>
      <vt:lpstr>РЕБУС</vt:lpstr>
      <vt:lpstr>РЕБУС</vt:lpstr>
      <vt:lpstr>РЕБУС</vt:lpstr>
      <vt:lpstr>РЕБУС</vt:lpstr>
      <vt:lpstr>4 раунд СОСТАВЬ СЛОВО</vt:lpstr>
      <vt:lpstr>Составь слово</vt:lpstr>
      <vt:lpstr>Составь слово</vt:lpstr>
      <vt:lpstr>Составь слово</vt:lpstr>
      <vt:lpstr>Составь слово</vt:lpstr>
      <vt:lpstr>5 раунд НАЙДИ ЛИШНЕЕ СЛОВО</vt:lpstr>
      <vt:lpstr>Найди лишнее слово</vt:lpstr>
      <vt:lpstr>Лишнее</vt:lpstr>
      <vt:lpstr>6 раунд ЧАЙНВОРД</vt:lpstr>
      <vt:lpstr>7 раунд  КЛАВИШНИК</vt:lpstr>
      <vt:lpstr>8 раунд  ЗАГАДКИ</vt:lpstr>
      <vt:lpstr>8 раунд  ЗАГАДКИ</vt:lpstr>
      <vt:lpstr>9 раунд  ПОИСКОВИК</vt:lpstr>
      <vt:lpstr>Поздравляем победителей!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Гений компьютерной техники</dc:title>
  <dc:creator>Administrator</dc:creator>
  <cp:lastModifiedBy>Евгений</cp:lastModifiedBy>
  <cp:revision>74</cp:revision>
  <dcterms:created xsi:type="dcterms:W3CDTF">2013-02-13T09:15:51Z</dcterms:created>
  <dcterms:modified xsi:type="dcterms:W3CDTF">2020-11-23T15:28:40Z</dcterms:modified>
</cp:coreProperties>
</file>